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handoutMasterIdLst>
    <p:handoutMasterId r:id="rId19"/>
  </p:handoutMasterIdLst>
  <p:sldIdLst>
    <p:sldId id="260" r:id="rId2"/>
    <p:sldId id="261" r:id="rId3"/>
    <p:sldId id="272" r:id="rId4"/>
    <p:sldId id="262" r:id="rId5"/>
    <p:sldId id="263" r:id="rId6"/>
    <p:sldId id="264" r:id="rId7"/>
    <p:sldId id="267" r:id="rId8"/>
    <p:sldId id="265" r:id="rId9"/>
    <p:sldId id="270" r:id="rId10"/>
    <p:sldId id="268" r:id="rId11"/>
    <p:sldId id="269" r:id="rId12"/>
    <p:sldId id="271" r:id="rId13"/>
    <p:sldId id="259" r:id="rId14"/>
    <p:sldId id="257" r:id="rId15"/>
    <p:sldId id="258" r:id="rId16"/>
    <p:sldId id="266" r:id="rId17"/>
  </p:sldIdLst>
  <p:sldSz cx="9144000" cy="6858000" type="screen4x3"/>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95" d="100"/>
          <a:sy n="95" d="100"/>
        </p:scale>
        <p:origin x="-444"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70238" cy="4794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4143375" y="0"/>
            <a:ext cx="3170238" cy="479425"/>
          </a:xfrm>
          <a:prstGeom prst="rect">
            <a:avLst/>
          </a:prstGeom>
        </p:spPr>
        <p:txBody>
          <a:bodyPr vert="horz" lIns="91440" tIns="45720" rIns="91440" bIns="45720" rtlCol="0"/>
          <a:lstStyle>
            <a:lvl1pPr algn="r">
              <a:defRPr sz="1200"/>
            </a:lvl1pPr>
          </a:lstStyle>
          <a:p>
            <a:fld id="{985A364A-E303-4660-A532-7CD46DBB3037}" type="datetimeFigureOut">
              <a:rPr lang="en-US" smtClean="0"/>
              <a:pPr/>
              <a:t>6/24/2013</a:t>
            </a:fld>
            <a:endParaRPr lang="en-US"/>
          </a:p>
        </p:txBody>
      </p:sp>
      <p:sp>
        <p:nvSpPr>
          <p:cNvPr id="4" name="Footer Placeholder 3"/>
          <p:cNvSpPr>
            <a:spLocks noGrp="1"/>
          </p:cNvSpPr>
          <p:nvPr>
            <p:ph type="ftr" sz="quarter" idx="2"/>
          </p:nvPr>
        </p:nvSpPr>
        <p:spPr>
          <a:xfrm>
            <a:off x="0" y="9120188"/>
            <a:ext cx="3170238" cy="479425"/>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4143375" y="9120188"/>
            <a:ext cx="3170238" cy="479425"/>
          </a:xfrm>
          <a:prstGeom prst="rect">
            <a:avLst/>
          </a:prstGeom>
        </p:spPr>
        <p:txBody>
          <a:bodyPr vert="horz" lIns="91440" tIns="45720" rIns="91440" bIns="45720" rtlCol="0" anchor="b"/>
          <a:lstStyle>
            <a:lvl1pPr algn="r">
              <a:defRPr sz="1200"/>
            </a:lvl1pPr>
          </a:lstStyle>
          <a:p>
            <a:fld id="{1A5E0D74-C2E7-4A8E-9B89-1A97409ECEA4}" type="slidenum">
              <a:rPr lang="en-US" smtClean="0"/>
              <a:pPr/>
              <a:t>‹#›</a:t>
            </a:fld>
            <a:endParaRPr lang="en-US"/>
          </a:p>
        </p:txBody>
      </p:sp>
    </p:spTree>
    <p:extLst>
      <p:ext uri="{BB962C8B-B14F-4D97-AF65-F5344CB8AC3E}">
        <p14:creationId xmlns:p14="http://schemas.microsoft.com/office/powerpoint/2010/main" val="390789368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70238" cy="4794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4143375" y="0"/>
            <a:ext cx="3170238" cy="479425"/>
          </a:xfrm>
          <a:prstGeom prst="rect">
            <a:avLst/>
          </a:prstGeom>
        </p:spPr>
        <p:txBody>
          <a:bodyPr vert="horz" lIns="91440" tIns="45720" rIns="91440" bIns="45720" rtlCol="0"/>
          <a:lstStyle>
            <a:lvl1pPr algn="r">
              <a:defRPr sz="1200"/>
            </a:lvl1pPr>
          </a:lstStyle>
          <a:p>
            <a:fld id="{E1531118-16D3-44F4-8619-11A0E03C7DA0}" type="datetimeFigureOut">
              <a:rPr lang="en-US" smtClean="0"/>
              <a:pPr/>
              <a:t>6/24/2013</a:t>
            </a:fld>
            <a:endParaRPr lang="en-US"/>
          </a:p>
        </p:txBody>
      </p:sp>
      <p:sp>
        <p:nvSpPr>
          <p:cNvPr id="4" name="Slide Image Placeholder 3"/>
          <p:cNvSpPr>
            <a:spLocks noGrp="1" noRot="1" noChangeAspect="1"/>
          </p:cNvSpPr>
          <p:nvPr>
            <p:ph type="sldImg" idx="2"/>
          </p:nvPr>
        </p:nvSpPr>
        <p:spPr>
          <a:xfrm>
            <a:off x="1257300" y="720725"/>
            <a:ext cx="4800600" cy="36004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31838" y="4560888"/>
            <a:ext cx="5851525" cy="431958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9120188"/>
            <a:ext cx="3170238" cy="47942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4143375" y="9120188"/>
            <a:ext cx="3170238" cy="479425"/>
          </a:xfrm>
          <a:prstGeom prst="rect">
            <a:avLst/>
          </a:prstGeom>
        </p:spPr>
        <p:txBody>
          <a:bodyPr vert="horz" lIns="91440" tIns="45720" rIns="91440" bIns="45720" rtlCol="0" anchor="b"/>
          <a:lstStyle>
            <a:lvl1pPr algn="r">
              <a:defRPr sz="1200"/>
            </a:lvl1pPr>
          </a:lstStyle>
          <a:p>
            <a:fld id="{ECBEEA28-A921-4BA5-A694-CE9875D26AC0}" type="slidenum">
              <a:rPr lang="en-US" smtClean="0"/>
              <a:pPr/>
              <a:t>‹#›</a:t>
            </a:fld>
            <a:endParaRPr lang="en-US"/>
          </a:p>
        </p:txBody>
      </p:sp>
    </p:spTree>
    <p:extLst>
      <p:ext uri="{BB962C8B-B14F-4D97-AF65-F5344CB8AC3E}">
        <p14:creationId xmlns:p14="http://schemas.microsoft.com/office/powerpoint/2010/main" val="15292479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985C7A1A-93DA-4D10-B5A9-A8D21E84BB54}" type="datetimeFigureOut">
              <a:rPr lang="en-GB" smtClean="0"/>
              <a:pPr/>
              <a:t>24/06/2013</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99D22346-7696-45DA-8FF2-69D72C58ACC4}" type="slidenum">
              <a:rPr lang="en-GB" smtClean="0"/>
              <a:pPr/>
              <a:t>‹#›</a:t>
            </a:fld>
            <a:endParaRPr lang="en-GB" dirty="0"/>
          </a:p>
        </p:txBody>
      </p:sp>
    </p:spTree>
    <p:extLst>
      <p:ext uri="{BB962C8B-B14F-4D97-AF65-F5344CB8AC3E}">
        <p14:creationId xmlns:p14="http://schemas.microsoft.com/office/powerpoint/2010/main" val="23608823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985C7A1A-93DA-4D10-B5A9-A8D21E84BB54}" type="datetimeFigureOut">
              <a:rPr lang="en-GB" smtClean="0"/>
              <a:pPr/>
              <a:t>24/06/2013</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99D22346-7696-45DA-8FF2-69D72C58ACC4}" type="slidenum">
              <a:rPr lang="en-GB" smtClean="0"/>
              <a:pPr/>
              <a:t>‹#›</a:t>
            </a:fld>
            <a:endParaRPr lang="en-GB" dirty="0"/>
          </a:p>
        </p:txBody>
      </p:sp>
    </p:spTree>
    <p:extLst>
      <p:ext uri="{BB962C8B-B14F-4D97-AF65-F5344CB8AC3E}">
        <p14:creationId xmlns:p14="http://schemas.microsoft.com/office/powerpoint/2010/main" val="35577222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85C7A1A-93DA-4D10-B5A9-A8D21E84BB54}" type="datetimeFigureOut">
              <a:rPr lang="en-GB" smtClean="0"/>
              <a:pPr/>
              <a:t>24/06/2013</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99D22346-7696-45DA-8FF2-69D72C58ACC4}" type="slidenum">
              <a:rPr lang="en-GB" smtClean="0"/>
              <a:pPr/>
              <a:t>‹#›</a:t>
            </a:fld>
            <a:endParaRPr lang="en-GB" dirty="0"/>
          </a:p>
        </p:txBody>
      </p:sp>
    </p:spTree>
    <p:extLst>
      <p:ext uri="{BB962C8B-B14F-4D97-AF65-F5344CB8AC3E}">
        <p14:creationId xmlns:p14="http://schemas.microsoft.com/office/powerpoint/2010/main" val="21170741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985C7A1A-93DA-4D10-B5A9-A8D21E84BB54}" type="datetimeFigureOut">
              <a:rPr lang="en-GB" smtClean="0"/>
              <a:pPr/>
              <a:t>24/06/2013</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99D22346-7696-45DA-8FF2-69D72C58ACC4}" type="slidenum">
              <a:rPr lang="en-GB" smtClean="0"/>
              <a:pPr/>
              <a:t>‹#›</a:t>
            </a:fld>
            <a:endParaRPr lang="en-GB" dirty="0"/>
          </a:p>
        </p:txBody>
      </p:sp>
    </p:spTree>
    <p:extLst>
      <p:ext uri="{BB962C8B-B14F-4D97-AF65-F5344CB8AC3E}">
        <p14:creationId xmlns:p14="http://schemas.microsoft.com/office/powerpoint/2010/main" val="36485449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985C7A1A-93DA-4D10-B5A9-A8D21E84BB54}" type="datetimeFigureOut">
              <a:rPr lang="en-GB" smtClean="0"/>
              <a:pPr/>
              <a:t>24/06/2013</a:t>
            </a:fld>
            <a:endParaRPr lang="en-GB" dirty="0"/>
          </a:p>
        </p:txBody>
      </p:sp>
      <p:sp>
        <p:nvSpPr>
          <p:cNvPr id="8" name="Footer Placeholder 7"/>
          <p:cNvSpPr>
            <a:spLocks noGrp="1"/>
          </p:cNvSpPr>
          <p:nvPr>
            <p:ph type="ftr" sz="quarter" idx="11"/>
          </p:nvPr>
        </p:nvSpPr>
        <p:spPr/>
        <p:txBody>
          <a:bodyPr/>
          <a:lstStyle/>
          <a:p>
            <a:endParaRPr lang="en-GB" dirty="0"/>
          </a:p>
        </p:txBody>
      </p:sp>
      <p:sp>
        <p:nvSpPr>
          <p:cNvPr id="9" name="Slide Number Placeholder 8"/>
          <p:cNvSpPr>
            <a:spLocks noGrp="1"/>
          </p:cNvSpPr>
          <p:nvPr>
            <p:ph type="sldNum" sz="quarter" idx="12"/>
          </p:nvPr>
        </p:nvSpPr>
        <p:spPr/>
        <p:txBody>
          <a:bodyPr/>
          <a:lstStyle/>
          <a:p>
            <a:fld id="{99D22346-7696-45DA-8FF2-69D72C58ACC4}" type="slidenum">
              <a:rPr lang="en-GB" smtClean="0"/>
              <a:pPr/>
              <a:t>‹#›</a:t>
            </a:fld>
            <a:endParaRPr lang="en-GB" dirty="0"/>
          </a:p>
        </p:txBody>
      </p:sp>
    </p:spTree>
    <p:extLst>
      <p:ext uri="{BB962C8B-B14F-4D97-AF65-F5344CB8AC3E}">
        <p14:creationId xmlns:p14="http://schemas.microsoft.com/office/powerpoint/2010/main" val="7223004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985C7A1A-93DA-4D10-B5A9-A8D21E84BB54}" type="datetimeFigureOut">
              <a:rPr lang="en-GB" smtClean="0"/>
              <a:pPr/>
              <a:t>24/06/2013</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99D22346-7696-45DA-8FF2-69D72C58ACC4}" type="slidenum">
              <a:rPr lang="en-GB" smtClean="0"/>
              <a:pPr/>
              <a:t>‹#›</a:t>
            </a:fld>
            <a:endParaRPr lang="en-GB" dirty="0"/>
          </a:p>
        </p:txBody>
      </p:sp>
    </p:spTree>
    <p:extLst>
      <p:ext uri="{BB962C8B-B14F-4D97-AF65-F5344CB8AC3E}">
        <p14:creationId xmlns:p14="http://schemas.microsoft.com/office/powerpoint/2010/main" val="41815992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85C7A1A-93DA-4D10-B5A9-A8D21E84BB54}" type="datetimeFigureOut">
              <a:rPr lang="en-GB" smtClean="0"/>
              <a:pPr/>
              <a:t>24/06/2013</a:t>
            </a:fld>
            <a:endParaRPr lang="en-GB" dirty="0"/>
          </a:p>
        </p:txBody>
      </p:sp>
      <p:sp>
        <p:nvSpPr>
          <p:cNvPr id="3" name="Footer Placeholder 2"/>
          <p:cNvSpPr>
            <a:spLocks noGrp="1"/>
          </p:cNvSpPr>
          <p:nvPr>
            <p:ph type="ftr" sz="quarter" idx="11"/>
          </p:nvPr>
        </p:nvSpPr>
        <p:spPr/>
        <p:txBody>
          <a:bodyPr/>
          <a:lstStyle/>
          <a:p>
            <a:endParaRPr lang="en-GB" dirty="0"/>
          </a:p>
        </p:txBody>
      </p:sp>
      <p:sp>
        <p:nvSpPr>
          <p:cNvPr id="4" name="Slide Number Placeholder 3"/>
          <p:cNvSpPr>
            <a:spLocks noGrp="1"/>
          </p:cNvSpPr>
          <p:nvPr>
            <p:ph type="sldNum" sz="quarter" idx="12"/>
          </p:nvPr>
        </p:nvSpPr>
        <p:spPr/>
        <p:txBody>
          <a:bodyPr/>
          <a:lstStyle/>
          <a:p>
            <a:fld id="{99D22346-7696-45DA-8FF2-69D72C58ACC4}" type="slidenum">
              <a:rPr lang="en-GB" smtClean="0"/>
              <a:pPr/>
              <a:t>‹#›</a:t>
            </a:fld>
            <a:endParaRPr lang="en-GB" dirty="0"/>
          </a:p>
        </p:txBody>
      </p:sp>
    </p:spTree>
    <p:extLst>
      <p:ext uri="{BB962C8B-B14F-4D97-AF65-F5344CB8AC3E}">
        <p14:creationId xmlns:p14="http://schemas.microsoft.com/office/powerpoint/2010/main" val="37955069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85C7A1A-93DA-4D10-B5A9-A8D21E84BB54}" type="datetimeFigureOut">
              <a:rPr lang="en-GB" smtClean="0"/>
              <a:pPr/>
              <a:t>24/06/2013</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99D22346-7696-45DA-8FF2-69D72C58ACC4}" type="slidenum">
              <a:rPr lang="en-GB" smtClean="0"/>
              <a:pPr/>
              <a:t>‹#›</a:t>
            </a:fld>
            <a:endParaRPr lang="en-GB" dirty="0"/>
          </a:p>
        </p:txBody>
      </p:sp>
    </p:spTree>
    <p:extLst>
      <p:ext uri="{BB962C8B-B14F-4D97-AF65-F5344CB8AC3E}">
        <p14:creationId xmlns:p14="http://schemas.microsoft.com/office/powerpoint/2010/main" val="2347621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85C7A1A-93DA-4D10-B5A9-A8D21E84BB54}" type="datetimeFigureOut">
              <a:rPr lang="en-GB" smtClean="0"/>
              <a:pPr/>
              <a:t>24/06/2013</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99D22346-7696-45DA-8FF2-69D72C58ACC4}" type="slidenum">
              <a:rPr lang="en-GB" smtClean="0"/>
              <a:pPr/>
              <a:t>‹#›</a:t>
            </a:fld>
            <a:endParaRPr lang="en-GB" dirty="0"/>
          </a:p>
        </p:txBody>
      </p:sp>
    </p:spTree>
    <p:extLst>
      <p:ext uri="{BB962C8B-B14F-4D97-AF65-F5344CB8AC3E}">
        <p14:creationId xmlns:p14="http://schemas.microsoft.com/office/powerpoint/2010/main" val="3341619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985C7A1A-93DA-4D10-B5A9-A8D21E84BB54}" type="datetimeFigureOut">
              <a:rPr lang="en-GB" smtClean="0"/>
              <a:pPr/>
              <a:t>24/06/2013</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99D22346-7696-45DA-8FF2-69D72C58ACC4}" type="slidenum">
              <a:rPr lang="en-GB" smtClean="0"/>
              <a:pPr/>
              <a:t>‹#›</a:t>
            </a:fld>
            <a:endParaRPr lang="en-GB" dirty="0"/>
          </a:p>
        </p:txBody>
      </p:sp>
    </p:spTree>
    <p:extLst>
      <p:ext uri="{BB962C8B-B14F-4D97-AF65-F5344CB8AC3E}">
        <p14:creationId xmlns:p14="http://schemas.microsoft.com/office/powerpoint/2010/main" val="26976772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985C7A1A-93DA-4D10-B5A9-A8D21E84BB54}" type="datetimeFigureOut">
              <a:rPr lang="en-GB" smtClean="0"/>
              <a:pPr/>
              <a:t>24/06/2013</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99D22346-7696-45DA-8FF2-69D72C58ACC4}" type="slidenum">
              <a:rPr lang="en-GB" smtClean="0"/>
              <a:pPr/>
              <a:t>‹#›</a:t>
            </a:fld>
            <a:endParaRPr lang="en-GB" dirty="0"/>
          </a:p>
        </p:txBody>
      </p:sp>
    </p:spTree>
    <p:extLst>
      <p:ext uri="{BB962C8B-B14F-4D97-AF65-F5344CB8AC3E}">
        <p14:creationId xmlns:p14="http://schemas.microsoft.com/office/powerpoint/2010/main" val="31260525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85C7A1A-93DA-4D10-B5A9-A8D21E84BB54}" type="datetimeFigureOut">
              <a:rPr lang="en-GB" smtClean="0"/>
              <a:pPr/>
              <a:t>24/06/2013</a:t>
            </a:fld>
            <a:endParaRPr lang="en-GB"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9D22346-7696-45DA-8FF2-69D72C58ACC4}" type="slidenum">
              <a:rPr lang="en-GB" smtClean="0"/>
              <a:pPr/>
              <a:t>‹#›</a:t>
            </a:fld>
            <a:endParaRPr lang="en-GB" dirty="0"/>
          </a:p>
        </p:txBody>
      </p:sp>
    </p:spTree>
    <p:extLst>
      <p:ext uri="{BB962C8B-B14F-4D97-AF65-F5344CB8AC3E}">
        <p14:creationId xmlns:p14="http://schemas.microsoft.com/office/powerpoint/2010/main" val="224221261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gif"/><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image" Target="../media/image3.gif"/><Relationship Id="rId1" Type="http://schemas.openxmlformats.org/officeDocument/2006/relationships/slideLayout" Target="../slideLayouts/slideLayout8.xml"/><Relationship Id="rId5" Type="http://schemas.openxmlformats.org/officeDocument/2006/relationships/image" Target="../media/image6.gif"/><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8.jpe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gif"/><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gif"/><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gif"/><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gif"/><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gif"/><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gif"/><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gif"/><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image" Target="../media/image25.gif"/><Relationship Id="rId7" Type="http://schemas.openxmlformats.org/officeDocument/2006/relationships/image" Target="../media/image29.gif"/><Relationship Id="rId2" Type="http://schemas.openxmlformats.org/officeDocument/2006/relationships/image" Target="../media/image24.gif"/><Relationship Id="rId1" Type="http://schemas.openxmlformats.org/officeDocument/2006/relationships/slideLayout" Target="../slideLayouts/slideLayout8.xml"/><Relationship Id="rId6" Type="http://schemas.openxmlformats.org/officeDocument/2006/relationships/image" Target="../media/image28.gif"/><Relationship Id="rId5" Type="http://schemas.openxmlformats.org/officeDocument/2006/relationships/image" Target="../media/image27.gif"/><Relationship Id="rId4" Type="http://schemas.openxmlformats.org/officeDocument/2006/relationships/image" Target="../media/image26.gif"/></Relationships>
</file>

<file path=ppt/slides/_rels/slide13.xml.rels><?xml version="1.0" encoding="UTF-8" standalone="yes"?>
<Relationships xmlns="http://schemas.openxmlformats.org/package/2006/relationships"><Relationship Id="rId3" Type="http://schemas.openxmlformats.org/officeDocument/2006/relationships/image" Target="../media/image31.gif"/><Relationship Id="rId2" Type="http://schemas.openxmlformats.org/officeDocument/2006/relationships/image" Target="../media/image30.gif"/><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3" Type="http://schemas.openxmlformats.org/officeDocument/2006/relationships/image" Target="../media/image33.gif"/><Relationship Id="rId2" Type="http://schemas.openxmlformats.org/officeDocument/2006/relationships/image" Target="../media/image32.png"/><Relationship Id="rId1" Type="http://schemas.openxmlformats.org/officeDocument/2006/relationships/slideLayout" Target="../slideLayouts/slideLayout8.xml"/><Relationship Id="rId5" Type="http://schemas.openxmlformats.org/officeDocument/2006/relationships/image" Target="../media/image35.png"/><Relationship Id="rId4" Type="http://schemas.openxmlformats.org/officeDocument/2006/relationships/image" Target="../media/image34.gif"/></Relationships>
</file>

<file path=ppt/slides/_rels/slide15.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gif"/><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3" Type="http://schemas.openxmlformats.org/officeDocument/2006/relationships/image" Target="../media/image39.gif"/><Relationship Id="rId2" Type="http://schemas.openxmlformats.org/officeDocument/2006/relationships/image" Target="../media/image38.gif"/><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76672"/>
            <a:ext cx="3240000" cy="936104"/>
          </a:xfr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effectLst/>
          <a:scene3d>
            <a:camera prst="orthographicFront"/>
            <a:lightRig rig="threePt" dir="t"/>
          </a:scene3d>
          <a:sp3d>
            <a:bevelT/>
          </a:sp3d>
        </p:spPr>
        <p:txBody>
          <a:bodyPr/>
          <a:lstStyle/>
          <a:p>
            <a:r>
              <a:rPr lang="en-GB" sz="3600" dirty="0"/>
              <a:t>R</a:t>
            </a:r>
            <a:r>
              <a:rPr lang="en-GB" sz="3600" dirty="0" smtClean="0"/>
              <a:t>esistor</a:t>
            </a:r>
            <a:endParaRPr lang="en-GB" sz="3600" dirty="0"/>
          </a:p>
        </p:txBody>
      </p:sp>
      <p:sp>
        <p:nvSpPr>
          <p:cNvPr id="4" name="Text Placeholder 3"/>
          <p:cNvSpPr>
            <a:spLocks noGrp="1"/>
          </p:cNvSpPr>
          <p:nvPr>
            <p:ph type="body" sz="half" idx="2"/>
          </p:nvPr>
        </p:nvSpPr>
        <p:spPr>
          <a:xfrm>
            <a:off x="467904" y="1772816"/>
            <a:ext cx="3240000" cy="4536504"/>
          </a:xfrm>
          <a:ln>
            <a:solidFill>
              <a:schemeClr val="tx1"/>
            </a:solidFill>
          </a:ln>
        </p:spPr>
        <p:txBody>
          <a:bodyPr/>
          <a:lstStyle/>
          <a:p>
            <a:r>
              <a:rPr lang="en-GB" sz="3200" dirty="0" smtClean="0"/>
              <a:t>Circuit Symbol</a:t>
            </a:r>
          </a:p>
          <a:p>
            <a:endParaRPr lang="en-GB" dirty="0"/>
          </a:p>
          <a:p>
            <a:endParaRPr lang="en-GB"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rcRect l="28947" t="20833" r="31579" b="25000"/>
          <a:stretch>
            <a:fillRect/>
          </a:stretch>
        </p:blipFill>
        <p:spPr>
          <a:xfrm>
            <a:off x="1259632" y="2963348"/>
            <a:ext cx="1440160" cy="2496278"/>
          </a:xfrm>
          <a:prstGeom prst="rect">
            <a:avLst/>
          </a:prstGeom>
        </p:spPr>
      </p:pic>
      <p:sp>
        <p:nvSpPr>
          <p:cNvPr id="13" name="Text Placeholder 3"/>
          <p:cNvSpPr>
            <a:spLocks noGrp="1"/>
          </p:cNvSpPr>
          <p:nvPr>
            <p:ph idx="1"/>
          </p:nvPr>
        </p:nvSpPr>
        <p:spPr>
          <a:xfrm>
            <a:off x="4644008" y="1772816"/>
            <a:ext cx="3240000" cy="4536000"/>
          </a:xfrm>
          <a:ln>
            <a:solidFill>
              <a:schemeClr val="tx1"/>
            </a:solidFill>
          </a:ln>
        </p:spPr>
        <p:txBody>
          <a:bodyPr>
            <a:normAutofit fontScale="92500"/>
          </a:bodyPr>
          <a:lstStyle/>
          <a:p>
            <a:pPr marL="0" indent="0">
              <a:buNone/>
            </a:pPr>
            <a:r>
              <a:rPr lang="en-GB" sz="1700" b="1" i="1" dirty="0" smtClean="0"/>
              <a:t>Resistors </a:t>
            </a:r>
            <a:r>
              <a:rPr lang="en-GB" sz="1700" i="1" dirty="0" smtClean="0"/>
              <a:t>are used to limit the current in a circuit.</a:t>
            </a:r>
          </a:p>
          <a:p>
            <a:pPr marL="0" indent="0">
              <a:buNone/>
            </a:pPr>
            <a:endParaRPr lang="en-GB" sz="1700" i="1" dirty="0" smtClean="0"/>
          </a:p>
          <a:p>
            <a:pPr marL="0" indent="0">
              <a:buNone/>
            </a:pPr>
            <a:r>
              <a:rPr lang="en-GB" sz="1700" i="1" dirty="0" smtClean="0"/>
              <a:t>Resistance is measured in ohms (</a:t>
            </a:r>
            <a:r>
              <a:rPr lang="el-GR" sz="1700" i="1" dirty="0" smtClean="0"/>
              <a:t>Ω</a:t>
            </a:r>
            <a:r>
              <a:rPr lang="en-GB" sz="1700" i="1" dirty="0" smtClean="0"/>
              <a:t>) </a:t>
            </a:r>
          </a:p>
          <a:p>
            <a:pPr marL="0" indent="0">
              <a:buNone/>
            </a:pPr>
            <a:endParaRPr lang="en-GB" sz="1700" i="1" dirty="0"/>
          </a:p>
          <a:p>
            <a:pPr marL="0" indent="0">
              <a:buNone/>
            </a:pPr>
            <a:r>
              <a:rPr lang="en-US" sz="1700" dirty="0" smtClean="0"/>
              <a:t>Ohm’s law states </a:t>
            </a:r>
            <a:r>
              <a:rPr lang="en-US" sz="1700" dirty="0"/>
              <a:t>that the direct current flowing in a </a:t>
            </a:r>
            <a:r>
              <a:rPr lang="en-US" sz="1700" dirty="0" smtClean="0"/>
              <a:t>resistor </a:t>
            </a:r>
            <a:r>
              <a:rPr lang="en-US" sz="1700" dirty="0"/>
              <a:t>is directly proportional to the potential difference between its ends</a:t>
            </a:r>
            <a:r>
              <a:rPr lang="en-US" sz="1700" dirty="0" smtClean="0"/>
              <a:t>.</a:t>
            </a:r>
          </a:p>
          <a:p>
            <a:pPr marL="0" indent="0">
              <a:buNone/>
            </a:pPr>
            <a:endParaRPr lang="en-US" sz="1700" dirty="0" smtClean="0"/>
          </a:p>
          <a:p>
            <a:pPr marL="0" indent="0">
              <a:buNone/>
            </a:pPr>
            <a:r>
              <a:rPr lang="en-US" sz="1700" b="1" i="1" dirty="0" smtClean="0">
                <a:solidFill>
                  <a:srgbClr val="FF0000"/>
                </a:solidFill>
              </a:rPr>
              <a:t>V</a:t>
            </a:r>
            <a:r>
              <a:rPr lang="en-US" sz="1700" b="1" dirty="0">
                <a:solidFill>
                  <a:srgbClr val="FF0000"/>
                </a:solidFill>
              </a:rPr>
              <a:t> = </a:t>
            </a:r>
            <a:r>
              <a:rPr lang="en-US" sz="1700" b="1" i="1" dirty="0" smtClean="0">
                <a:solidFill>
                  <a:srgbClr val="FF0000"/>
                </a:solidFill>
              </a:rPr>
              <a:t>IR</a:t>
            </a:r>
            <a:endParaRPr lang="en-US" sz="1700" dirty="0" smtClean="0"/>
          </a:p>
          <a:p>
            <a:pPr marL="0" indent="0">
              <a:buNone/>
            </a:pPr>
            <a:endParaRPr lang="en-US" sz="1700" dirty="0" smtClean="0"/>
          </a:p>
          <a:p>
            <a:pPr marL="0" indent="0">
              <a:buNone/>
            </a:pPr>
            <a:r>
              <a:rPr lang="en-US" sz="1700" b="1" i="1" dirty="0" smtClean="0">
                <a:solidFill>
                  <a:srgbClr val="FF0000"/>
                </a:solidFill>
              </a:rPr>
              <a:t>V</a:t>
            </a:r>
            <a:r>
              <a:rPr lang="en-US" sz="1700" dirty="0"/>
              <a:t> </a:t>
            </a:r>
            <a:r>
              <a:rPr lang="en-US" sz="1700" dirty="0" smtClean="0"/>
              <a:t> is </a:t>
            </a:r>
            <a:r>
              <a:rPr lang="en-US" sz="1700" dirty="0"/>
              <a:t>the potential difference, </a:t>
            </a:r>
            <a:r>
              <a:rPr lang="en-US" sz="1700" dirty="0" smtClean="0"/>
              <a:t>or</a:t>
            </a:r>
          </a:p>
          <a:p>
            <a:pPr marL="0" indent="0">
              <a:buNone/>
            </a:pPr>
            <a:r>
              <a:rPr lang="en-US" sz="1700" dirty="0" smtClean="0"/>
              <a:t>     voltage</a:t>
            </a:r>
            <a:r>
              <a:rPr lang="en-US" sz="1700" dirty="0"/>
              <a:t>, </a:t>
            </a:r>
            <a:endParaRPr lang="en-US" sz="1700" dirty="0" smtClean="0"/>
          </a:p>
          <a:p>
            <a:pPr marL="0" indent="0">
              <a:buNone/>
            </a:pPr>
            <a:r>
              <a:rPr lang="en-US" sz="1700" b="1" i="1" dirty="0" smtClean="0">
                <a:solidFill>
                  <a:srgbClr val="FF0000"/>
                </a:solidFill>
              </a:rPr>
              <a:t>I   </a:t>
            </a:r>
            <a:r>
              <a:rPr lang="en-US" sz="1700" dirty="0"/>
              <a:t> is the current, and </a:t>
            </a:r>
            <a:endParaRPr lang="en-US" sz="1700" dirty="0" smtClean="0"/>
          </a:p>
          <a:p>
            <a:pPr marL="0" indent="0">
              <a:buNone/>
            </a:pPr>
            <a:r>
              <a:rPr lang="en-US" sz="1700" b="1" i="1" dirty="0" smtClean="0">
                <a:solidFill>
                  <a:srgbClr val="FF0000"/>
                </a:solidFill>
              </a:rPr>
              <a:t>R  </a:t>
            </a:r>
            <a:r>
              <a:rPr lang="en-US" sz="1700" dirty="0"/>
              <a:t> is the </a:t>
            </a:r>
            <a:r>
              <a:rPr lang="en-US" sz="1700" dirty="0" smtClean="0"/>
              <a:t>resistance.</a:t>
            </a:r>
            <a:endParaRPr lang="en-GB" sz="1700" dirty="0" smtClean="0"/>
          </a:p>
          <a:p>
            <a:endParaRPr lang="en-GB" dirty="0"/>
          </a:p>
          <a:p>
            <a:endParaRPr lang="en-GB" dirty="0" smtClean="0"/>
          </a:p>
          <a:p>
            <a:endParaRPr lang="en-GB" dirty="0"/>
          </a:p>
          <a:p>
            <a:pPr marL="0" indent="0">
              <a:buNone/>
            </a:pPr>
            <a:endParaRPr lang="en-GB" dirty="0" smtClean="0"/>
          </a:p>
          <a:p>
            <a:pPr marL="0" indent="0">
              <a:buNone/>
            </a:pPr>
            <a:endParaRPr lang="en-GB" dirty="0" smtClean="0"/>
          </a:p>
          <a:p>
            <a:pPr marL="0" indent="0">
              <a:buNone/>
            </a:pPr>
            <a:endParaRPr lang="en-GB" dirty="0"/>
          </a:p>
        </p:txBody>
      </p:sp>
      <p:pic>
        <p:nvPicPr>
          <p:cNvPr id="7" name="Picture 6" descr="resist.gif"/>
          <p:cNvPicPr>
            <a:picLocks noChangeAspect="1"/>
          </p:cNvPicPr>
          <p:nvPr/>
        </p:nvPicPr>
        <p:blipFill>
          <a:blip r:embed="rId3" cstate="print"/>
          <a:stretch>
            <a:fillRect/>
          </a:stretch>
        </p:blipFill>
        <p:spPr>
          <a:xfrm>
            <a:off x="4572000" y="260648"/>
            <a:ext cx="3312368" cy="1224136"/>
          </a:xfrm>
          <a:prstGeom prst="rect">
            <a:avLst/>
          </a:prstGeom>
        </p:spPr>
      </p:pic>
    </p:spTree>
    <p:extLst>
      <p:ext uri="{BB962C8B-B14F-4D97-AF65-F5344CB8AC3E}">
        <p14:creationId xmlns:p14="http://schemas.microsoft.com/office/powerpoint/2010/main" val="278141668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76672"/>
            <a:ext cx="3240000" cy="936104"/>
          </a:xfr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effectLst/>
          <a:scene3d>
            <a:camera prst="orthographicFront"/>
            <a:lightRig rig="threePt" dir="t"/>
          </a:scene3d>
          <a:sp3d>
            <a:bevelT/>
          </a:sp3d>
        </p:spPr>
        <p:txBody>
          <a:bodyPr/>
          <a:lstStyle/>
          <a:p>
            <a:r>
              <a:rPr lang="en-GB" sz="3600" dirty="0" smtClean="0"/>
              <a:t>Capacitor</a:t>
            </a:r>
            <a:endParaRPr lang="en-GB" sz="3600" dirty="0"/>
          </a:p>
        </p:txBody>
      </p:sp>
      <p:sp>
        <p:nvSpPr>
          <p:cNvPr id="4" name="Text Placeholder 3"/>
          <p:cNvSpPr>
            <a:spLocks noGrp="1"/>
          </p:cNvSpPr>
          <p:nvPr>
            <p:ph type="body" sz="half" idx="2"/>
          </p:nvPr>
        </p:nvSpPr>
        <p:spPr>
          <a:xfrm>
            <a:off x="467904" y="1772816"/>
            <a:ext cx="3240000" cy="4536504"/>
          </a:xfrm>
          <a:ln>
            <a:solidFill>
              <a:schemeClr val="tx1"/>
            </a:solidFill>
          </a:ln>
        </p:spPr>
        <p:txBody>
          <a:bodyPr/>
          <a:lstStyle/>
          <a:p>
            <a:r>
              <a:rPr lang="en-GB" sz="3200" dirty="0" smtClean="0"/>
              <a:t>Circuit Symbol</a:t>
            </a:r>
          </a:p>
          <a:p>
            <a:endParaRPr lang="en-GB" dirty="0"/>
          </a:p>
          <a:p>
            <a:endParaRPr lang="en-GB" dirty="0"/>
          </a:p>
        </p:txBody>
      </p:sp>
      <p:sp>
        <p:nvSpPr>
          <p:cNvPr id="13" name="Text Placeholder 3"/>
          <p:cNvSpPr>
            <a:spLocks noGrp="1"/>
          </p:cNvSpPr>
          <p:nvPr>
            <p:ph idx="1"/>
          </p:nvPr>
        </p:nvSpPr>
        <p:spPr>
          <a:xfrm>
            <a:off x="4644008" y="1772816"/>
            <a:ext cx="3240000" cy="4536000"/>
          </a:xfrm>
          <a:ln>
            <a:solidFill>
              <a:schemeClr val="tx1"/>
            </a:solidFill>
          </a:ln>
        </p:spPr>
        <p:txBody>
          <a:bodyPr>
            <a:normAutofit lnSpcReduction="10000"/>
          </a:bodyPr>
          <a:lstStyle/>
          <a:p>
            <a:pPr marL="0" indent="0">
              <a:buNone/>
            </a:pPr>
            <a:r>
              <a:rPr lang="en-GB" sz="1600" dirty="0" smtClean="0"/>
              <a:t>The </a:t>
            </a:r>
            <a:r>
              <a:rPr lang="en-GB" sz="1600" b="1" dirty="0" smtClean="0"/>
              <a:t>capacitor</a:t>
            </a:r>
            <a:r>
              <a:rPr lang="en-GB" sz="1600" dirty="0" smtClean="0"/>
              <a:t> is a component which is used to store electric charge.</a:t>
            </a:r>
          </a:p>
          <a:p>
            <a:pPr marL="0" indent="0">
              <a:buNone/>
            </a:pPr>
            <a:endParaRPr lang="en-GB" sz="1600" dirty="0"/>
          </a:p>
          <a:p>
            <a:pPr marL="0" indent="0">
              <a:buNone/>
            </a:pPr>
            <a:r>
              <a:rPr lang="en-GB" sz="1600" dirty="0" smtClean="0"/>
              <a:t>The amount of electric charge that a capacitor can hold depends on its capacitance. This is measured in Farads (F).</a:t>
            </a:r>
          </a:p>
          <a:p>
            <a:pPr marL="0" indent="0">
              <a:buNone/>
            </a:pPr>
            <a:endParaRPr lang="en-GB" sz="1600" dirty="0"/>
          </a:p>
          <a:p>
            <a:pPr marL="0" indent="0">
              <a:buNone/>
            </a:pPr>
            <a:r>
              <a:rPr lang="en-GB" sz="1600" dirty="0" smtClean="0"/>
              <a:t>Small capacitors are able to withstand high voltages, and they can be connected either way round.</a:t>
            </a:r>
          </a:p>
          <a:p>
            <a:pPr marL="0" indent="0">
              <a:buNone/>
            </a:pPr>
            <a:endParaRPr lang="en-GB" sz="1600" dirty="0"/>
          </a:p>
          <a:p>
            <a:pPr marL="0" indent="0">
              <a:buNone/>
            </a:pPr>
            <a:r>
              <a:rPr lang="en-GB" sz="1600" dirty="0" smtClean="0"/>
              <a:t>Large ‘electrolytic’ capacitors can only withstand small voltages, and they must be connected with the positive lead to the positive side of the circuit and the negative lead to the negative side.</a:t>
            </a:r>
            <a:endParaRPr lang="en-GB" dirty="0" smtClean="0"/>
          </a:p>
          <a:p>
            <a:pPr marL="0" indent="0">
              <a:buNone/>
            </a:pPr>
            <a:endParaRPr lang="en-GB" dirty="0"/>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rcRect l="21055" t="20002" r="26307" b="24992"/>
          <a:stretch>
            <a:fillRect/>
          </a:stretch>
        </p:blipFill>
        <p:spPr>
          <a:xfrm>
            <a:off x="755576" y="2464093"/>
            <a:ext cx="1224136" cy="1346550"/>
          </a:xfrm>
          <a:prstGeom prst="rect">
            <a:avLst/>
          </a:prstGeom>
        </p:spPr>
      </p:pic>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rcRect l="21055" t="19991" r="26307" b="25003"/>
          <a:stretch>
            <a:fillRect/>
          </a:stretch>
        </p:blipFill>
        <p:spPr>
          <a:xfrm>
            <a:off x="624652" y="4437112"/>
            <a:ext cx="1211044" cy="1332149"/>
          </a:xfrm>
          <a:prstGeom prst="rect">
            <a:avLst/>
          </a:prstGeom>
        </p:spPr>
      </p:pic>
      <p:pic>
        <p:nvPicPr>
          <p:cNvPr id="8" name="Picture 7"/>
          <p:cNvPicPr>
            <a:picLocks noChangeAspect="1"/>
          </p:cNvPicPr>
          <p:nvPr/>
        </p:nvPicPr>
        <p:blipFill rotWithShape="1">
          <a:blip r:embed="rId4" cstate="print">
            <a:extLst>
              <a:ext uri="{28A0092B-C50C-407E-A947-70E740481C1C}">
                <a14:useLocalDpi xmlns:a14="http://schemas.microsoft.com/office/drawing/2010/main" val="0"/>
              </a:ext>
            </a:extLst>
          </a:blip>
          <a:srcRect l="15091" r="18733" b="39935"/>
          <a:stretch/>
        </p:blipFill>
        <p:spPr>
          <a:xfrm>
            <a:off x="2195735" y="2492896"/>
            <a:ext cx="1148093" cy="1216254"/>
          </a:xfrm>
          <a:prstGeom prst="rect">
            <a:avLst/>
          </a:prstGeom>
        </p:spPr>
      </p:pic>
      <p:pic>
        <p:nvPicPr>
          <p:cNvPr id="9" name="Picture 8"/>
          <p:cNvPicPr>
            <a:picLocks noChangeAspect="1"/>
          </p:cNvPicPr>
          <p:nvPr/>
        </p:nvPicPr>
        <p:blipFill rotWithShape="1">
          <a:blip r:embed="rId5" cstate="print">
            <a:extLst>
              <a:ext uri="{28A0092B-C50C-407E-A947-70E740481C1C}">
                <a14:useLocalDpi xmlns:a14="http://schemas.microsoft.com/office/drawing/2010/main" val="0"/>
              </a:ext>
            </a:extLst>
          </a:blip>
          <a:srcRect r="32961" b="45324"/>
          <a:stretch/>
        </p:blipFill>
        <p:spPr>
          <a:xfrm>
            <a:off x="2166901" y="4653136"/>
            <a:ext cx="1324979" cy="1085764"/>
          </a:xfrm>
          <a:prstGeom prst="rect">
            <a:avLst/>
          </a:prstGeom>
        </p:spPr>
      </p:pic>
      <p:sp>
        <p:nvSpPr>
          <p:cNvPr id="10" name="TextBox 9"/>
          <p:cNvSpPr txBox="1"/>
          <p:nvPr/>
        </p:nvSpPr>
        <p:spPr>
          <a:xfrm>
            <a:off x="611560" y="3789040"/>
            <a:ext cx="3032582" cy="276999"/>
          </a:xfrm>
          <a:prstGeom prst="rect">
            <a:avLst/>
          </a:prstGeom>
          <a:noFill/>
        </p:spPr>
        <p:txBody>
          <a:bodyPr wrap="square" rtlCol="0">
            <a:spAutoFit/>
          </a:bodyPr>
          <a:lstStyle/>
          <a:p>
            <a:pPr algn="r"/>
            <a:r>
              <a:rPr lang="en-GB" sz="1200" dirty="0" smtClean="0"/>
              <a:t>Small capacitor</a:t>
            </a:r>
            <a:endParaRPr lang="en-GB" sz="1200" dirty="0"/>
          </a:p>
        </p:txBody>
      </p:sp>
      <p:sp>
        <p:nvSpPr>
          <p:cNvPr id="12" name="TextBox 11"/>
          <p:cNvSpPr txBox="1"/>
          <p:nvPr/>
        </p:nvSpPr>
        <p:spPr>
          <a:xfrm>
            <a:off x="1619672" y="5877272"/>
            <a:ext cx="2024470" cy="288032"/>
          </a:xfrm>
          <a:prstGeom prst="rect">
            <a:avLst/>
          </a:prstGeom>
          <a:noFill/>
        </p:spPr>
        <p:txBody>
          <a:bodyPr wrap="square" rtlCol="0">
            <a:spAutoFit/>
          </a:bodyPr>
          <a:lstStyle/>
          <a:p>
            <a:pPr algn="r"/>
            <a:r>
              <a:rPr lang="en-GB" sz="1200" dirty="0" smtClean="0"/>
              <a:t>Large ‘electrolytic’ capacitor</a:t>
            </a:r>
            <a:endParaRPr lang="en-GB" sz="1200" dirty="0"/>
          </a:p>
        </p:txBody>
      </p:sp>
    </p:spTree>
    <p:extLst>
      <p:ext uri="{BB962C8B-B14F-4D97-AF65-F5344CB8AC3E}">
        <p14:creationId xmlns:p14="http://schemas.microsoft.com/office/powerpoint/2010/main" val="250782988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ontent Placeholder 6"/>
          <p:cNvGraphicFramePr>
            <a:graphicFrameLocks noGrp="1"/>
          </p:cNvGraphicFramePr>
          <p:nvPr>
            <p:ph idx="1"/>
            <p:extLst>
              <p:ext uri="{D42A27DB-BD31-4B8C-83A1-F6EECF244321}">
                <p14:modId xmlns:p14="http://schemas.microsoft.com/office/powerpoint/2010/main" val="1488943002"/>
              </p:ext>
            </p:extLst>
          </p:nvPr>
        </p:nvGraphicFramePr>
        <p:xfrm>
          <a:off x="3563888" y="617944"/>
          <a:ext cx="5111752" cy="5547360"/>
        </p:xfrm>
        <a:graphic>
          <a:graphicData uri="http://schemas.openxmlformats.org/drawingml/2006/table">
            <a:tbl>
              <a:tblPr firstRow="1" bandRow="1">
                <a:tableStyleId>{5C22544A-7EE6-4342-B048-85BDC9FD1C3A}</a:tableStyleId>
              </a:tblPr>
              <a:tblGrid>
                <a:gridCol w="1277938"/>
                <a:gridCol w="1277938"/>
                <a:gridCol w="1393402"/>
                <a:gridCol w="1162474"/>
              </a:tblGrid>
              <a:tr h="370840">
                <a:tc>
                  <a:txBody>
                    <a:bodyPr/>
                    <a:lstStyle/>
                    <a:p>
                      <a:r>
                        <a:rPr lang="en-GB" sz="1400" dirty="0" smtClean="0"/>
                        <a:t>Capacitance</a:t>
                      </a:r>
                    </a:p>
                    <a:p>
                      <a:r>
                        <a:rPr lang="en-GB" sz="1400" dirty="0" smtClean="0"/>
                        <a:t>(</a:t>
                      </a:r>
                      <a:r>
                        <a:rPr lang="en-GB" sz="1400" dirty="0" err="1" smtClean="0"/>
                        <a:t>picofarad</a:t>
                      </a:r>
                      <a:r>
                        <a:rPr lang="en-GB" sz="1400" dirty="0" smtClean="0"/>
                        <a:t> pF)</a:t>
                      </a:r>
                      <a:endParaRPr lang="en-GB" sz="1400" dirty="0"/>
                    </a:p>
                  </a:txBody>
                  <a:tcPr/>
                </a:tc>
                <a:tc>
                  <a:txBody>
                    <a:bodyPr/>
                    <a:lstStyle/>
                    <a:p>
                      <a:r>
                        <a:rPr lang="en-GB" sz="1400" dirty="0" smtClean="0"/>
                        <a:t>Capacitance</a:t>
                      </a:r>
                    </a:p>
                    <a:p>
                      <a:r>
                        <a:rPr lang="en-GB" sz="1400" dirty="0" smtClean="0"/>
                        <a:t>(</a:t>
                      </a:r>
                      <a:r>
                        <a:rPr lang="en-GB" sz="1400" dirty="0" err="1" smtClean="0"/>
                        <a:t>nanofarad</a:t>
                      </a:r>
                      <a:r>
                        <a:rPr lang="en-GB" sz="1400" dirty="0" smtClean="0"/>
                        <a:t> </a:t>
                      </a:r>
                      <a:r>
                        <a:rPr lang="en-GB" sz="1400" dirty="0" err="1" smtClean="0"/>
                        <a:t>nF</a:t>
                      </a:r>
                      <a:r>
                        <a:rPr lang="en-GB" sz="1400" dirty="0" smtClean="0"/>
                        <a:t>)</a:t>
                      </a:r>
                      <a:endParaRPr lang="en-GB" sz="1400" dirty="0"/>
                    </a:p>
                  </a:txBody>
                  <a:tcPr/>
                </a:tc>
                <a:tc>
                  <a:txBody>
                    <a:bodyPr/>
                    <a:lstStyle/>
                    <a:p>
                      <a:r>
                        <a:rPr lang="en-GB" sz="1400" dirty="0" smtClean="0"/>
                        <a:t>Capacitance</a:t>
                      </a:r>
                    </a:p>
                    <a:p>
                      <a:r>
                        <a:rPr lang="en-GB" sz="1400" dirty="0" smtClean="0"/>
                        <a:t>(microfarad µF)</a:t>
                      </a:r>
                      <a:endParaRPr lang="en-GB" sz="1400" dirty="0"/>
                    </a:p>
                  </a:txBody>
                  <a:tcPr/>
                </a:tc>
                <a:tc>
                  <a:txBody>
                    <a:bodyPr/>
                    <a:lstStyle/>
                    <a:p>
                      <a:r>
                        <a:rPr lang="en-GB" sz="1400" dirty="0" smtClean="0"/>
                        <a:t>Capacitance</a:t>
                      </a:r>
                    </a:p>
                    <a:p>
                      <a:r>
                        <a:rPr lang="en-GB" sz="1400" dirty="0" smtClean="0"/>
                        <a:t>Code</a:t>
                      </a:r>
                      <a:endParaRPr lang="en-GB" sz="1400" dirty="0"/>
                    </a:p>
                  </a:txBody>
                  <a:tcPr/>
                </a:tc>
              </a:tr>
              <a:tr h="370840">
                <a:tc>
                  <a:txBody>
                    <a:bodyPr/>
                    <a:lstStyle/>
                    <a:p>
                      <a:r>
                        <a:rPr lang="en-GB" dirty="0" smtClean="0"/>
                        <a:t>10</a:t>
                      </a:r>
                    </a:p>
                    <a:p>
                      <a:r>
                        <a:rPr lang="en-GB" dirty="0" smtClean="0"/>
                        <a:t>15</a:t>
                      </a:r>
                    </a:p>
                    <a:p>
                      <a:r>
                        <a:rPr lang="en-GB" dirty="0" smtClean="0"/>
                        <a:t>47</a:t>
                      </a:r>
                    </a:p>
                    <a:p>
                      <a:r>
                        <a:rPr lang="en-GB" dirty="0" smtClean="0"/>
                        <a:t>82</a:t>
                      </a:r>
                    </a:p>
                    <a:p>
                      <a:r>
                        <a:rPr lang="en-GB" dirty="0" smtClean="0"/>
                        <a:t>100</a:t>
                      </a:r>
                    </a:p>
                    <a:p>
                      <a:r>
                        <a:rPr lang="en-GB" dirty="0" smtClean="0"/>
                        <a:t>330</a:t>
                      </a:r>
                    </a:p>
                    <a:p>
                      <a:r>
                        <a:rPr lang="en-GB" dirty="0" smtClean="0"/>
                        <a:t>470</a:t>
                      </a:r>
                    </a:p>
                    <a:p>
                      <a:r>
                        <a:rPr lang="en-GB" dirty="0" smtClean="0"/>
                        <a:t>1000</a:t>
                      </a:r>
                    </a:p>
                    <a:p>
                      <a:r>
                        <a:rPr lang="en-GB" dirty="0" smtClean="0"/>
                        <a:t>1500</a:t>
                      </a:r>
                    </a:p>
                    <a:p>
                      <a:r>
                        <a:rPr lang="en-GB" dirty="0" smtClean="0"/>
                        <a:t>2200</a:t>
                      </a:r>
                    </a:p>
                    <a:p>
                      <a:r>
                        <a:rPr lang="en-GB" dirty="0" smtClean="0"/>
                        <a:t>4700</a:t>
                      </a:r>
                    </a:p>
                    <a:p>
                      <a:r>
                        <a:rPr lang="en-GB" dirty="0" smtClean="0"/>
                        <a:t>6800</a:t>
                      </a:r>
                    </a:p>
                    <a:p>
                      <a:r>
                        <a:rPr lang="en-GB" dirty="0" smtClean="0"/>
                        <a:t>10000</a:t>
                      </a:r>
                    </a:p>
                    <a:p>
                      <a:r>
                        <a:rPr lang="en-GB" dirty="0" smtClean="0"/>
                        <a:t>22000</a:t>
                      </a:r>
                    </a:p>
                    <a:p>
                      <a:r>
                        <a:rPr lang="en-GB" dirty="0" smtClean="0"/>
                        <a:t>47000</a:t>
                      </a:r>
                    </a:p>
                    <a:p>
                      <a:r>
                        <a:rPr lang="en-GB" dirty="0" smtClean="0"/>
                        <a:t>100000</a:t>
                      </a:r>
                    </a:p>
                    <a:p>
                      <a:r>
                        <a:rPr lang="en-GB" dirty="0" smtClean="0"/>
                        <a:t>220000</a:t>
                      </a:r>
                    </a:p>
                    <a:p>
                      <a:r>
                        <a:rPr lang="en-GB" dirty="0" smtClean="0"/>
                        <a:t>470000</a:t>
                      </a:r>
                      <a:endParaRPr lang="en-GB" dirty="0"/>
                    </a:p>
                  </a:txBody>
                  <a:tcPr/>
                </a:tc>
                <a:tc>
                  <a:txBody>
                    <a:bodyPr/>
                    <a:lstStyle/>
                    <a:p>
                      <a:r>
                        <a:rPr lang="en-GB" dirty="0" smtClean="0"/>
                        <a:t>0.01</a:t>
                      </a:r>
                    </a:p>
                    <a:p>
                      <a:r>
                        <a:rPr lang="en-GB" dirty="0" smtClean="0"/>
                        <a:t>0.015</a:t>
                      </a:r>
                    </a:p>
                    <a:p>
                      <a:r>
                        <a:rPr lang="en-GB" dirty="0" smtClean="0"/>
                        <a:t>0.047</a:t>
                      </a:r>
                    </a:p>
                    <a:p>
                      <a:r>
                        <a:rPr lang="en-GB" dirty="0" smtClean="0"/>
                        <a:t>0.082</a:t>
                      </a:r>
                    </a:p>
                    <a:p>
                      <a:r>
                        <a:rPr lang="en-GB" dirty="0" smtClean="0"/>
                        <a:t>0.1</a:t>
                      </a:r>
                    </a:p>
                    <a:p>
                      <a:r>
                        <a:rPr lang="en-GB" dirty="0" smtClean="0"/>
                        <a:t>0.33</a:t>
                      </a:r>
                    </a:p>
                    <a:p>
                      <a:r>
                        <a:rPr lang="en-GB" dirty="0" smtClean="0"/>
                        <a:t>0.47</a:t>
                      </a:r>
                    </a:p>
                    <a:p>
                      <a:r>
                        <a:rPr lang="en-GB" dirty="0" smtClean="0"/>
                        <a:t>1.0</a:t>
                      </a:r>
                    </a:p>
                    <a:p>
                      <a:r>
                        <a:rPr lang="en-GB" dirty="0" smtClean="0"/>
                        <a:t>1.5</a:t>
                      </a:r>
                    </a:p>
                    <a:p>
                      <a:r>
                        <a:rPr lang="en-GB" dirty="0" smtClean="0"/>
                        <a:t>2.2</a:t>
                      </a:r>
                    </a:p>
                    <a:p>
                      <a:r>
                        <a:rPr lang="en-GB" dirty="0" smtClean="0"/>
                        <a:t>4.7</a:t>
                      </a:r>
                    </a:p>
                    <a:p>
                      <a:r>
                        <a:rPr lang="en-GB" dirty="0" smtClean="0"/>
                        <a:t>6.8</a:t>
                      </a:r>
                    </a:p>
                    <a:p>
                      <a:r>
                        <a:rPr lang="en-GB" dirty="0" smtClean="0"/>
                        <a:t>10</a:t>
                      </a:r>
                    </a:p>
                    <a:p>
                      <a:r>
                        <a:rPr lang="en-GB" dirty="0" smtClean="0"/>
                        <a:t>22</a:t>
                      </a:r>
                    </a:p>
                    <a:p>
                      <a:r>
                        <a:rPr lang="en-GB" dirty="0" smtClean="0"/>
                        <a:t>47</a:t>
                      </a:r>
                    </a:p>
                    <a:p>
                      <a:r>
                        <a:rPr lang="en-GB" dirty="0" smtClean="0"/>
                        <a:t>100</a:t>
                      </a:r>
                    </a:p>
                    <a:p>
                      <a:r>
                        <a:rPr lang="en-GB" dirty="0" smtClean="0"/>
                        <a:t>220</a:t>
                      </a:r>
                    </a:p>
                    <a:p>
                      <a:r>
                        <a:rPr lang="en-GB" dirty="0" smtClean="0"/>
                        <a:t>470</a:t>
                      </a:r>
                      <a:endParaRPr lang="en-GB" dirty="0"/>
                    </a:p>
                  </a:txBody>
                  <a:tcPr/>
                </a:tc>
                <a:tc>
                  <a:txBody>
                    <a:bodyPr/>
                    <a:lstStyle/>
                    <a:p>
                      <a:endParaRPr lang="en-GB" dirty="0" smtClean="0"/>
                    </a:p>
                    <a:p>
                      <a:endParaRPr lang="en-GB" dirty="0" smtClean="0"/>
                    </a:p>
                    <a:p>
                      <a:endParaRPr lang="en-GB" dirty="0" smtClean="0"/>
                    </a:p>
                    <a:p>
                      <a:endParaRPr lang="en-GB" dirty="0" smtClean="0"/>
                    </a:p>
                    <a:p>
                      <a:endParaRPr lang="en-GB" dirty="0" smtClean="0"/>
                    </a:p>
                    <a:p>
                      <a:endParaRPr lang="en-GB" dirty="0" smtClean="0"/>
                    </a:p>
                    <a:p>
                      <a:r>
                        <a:rPr lang="en-GB" dirty="0" smtClean="0"/>
                        <a:t>0.00047</a:t>
                      </a:r>
                    </a:p>
                    <a:p>
                      <a:r>
                        <a:rPr lang="en-GB" dirty="0" smtClean="0"/>
                        <a:t>0.001</a:t>
                      </a:r>
                    </a:p>
                    <a:p>
                      <a:r>
                        <a:rPr lang="en-GB" dirty="0" smtClean="0"/>
                        <a:t>0.0015</a:t>
                      </a:r>
                    </a:p>
                    <a:p>
                      <a:r>
                        <a:rPr lang="en-GB" dirty="0" smtClean="0"/>
                        <a:t>0.0022</a:t>
                      </a:r>
                    </a:p>
                    <a:p>
                      <a:r>
                        <a:rPr lang="en-GB" dirty="0" smtClean="0"/>
                        <a:t>0.0047</a:t>
                      </a:r>
                    </a:p>
                    <a:p>
                      <a:r>
                        <a:rPr lang="en-GB" dirty="0" smtClean="0"/>
                        <a:t>0.0068</a:t>
                      </a:r>
                    </a:p>
                    <a:p>
                      <a:r>
                        <a:rPr lang="en-GB" dirty="0" smtClean="0"/>
                        <a:t>0.01</a:t>
                      </a:r>
                    </a:p>
                    <a:p>
                      <a:r>
                        <a:rPr lang="en-GB" dirty="0" smtClean="0"/>
                        <a:t>0.022</a:t>
                      </a:r>
                    </a:p>
                    <a:p>
                      <a:r>
                        <a:rPr lang="en-GB" dirty="0" smtClean="0"/>
                        <a:t>0.047</a:t>
                      </a:r>
                    </a:p>
                    <a:p>
                      <a:r>
                        <a:rPr lang="en-GB" dirty="0" smtClean="0"/>
                        <a:t>0.1</a:t>
                      </a:r>
                    </a:p>
                    <a:p>
                      <a:r>
                        <a:rPr lang="en-GB" dirty="0" smtClean="0"/>
                        <a:t>0.22</a:t>
                      </a:r>
                    </a:p>
                    <a:p>
                      <a:r>
                        <a:rPr lang="en-GB" dirty="0" smtClean="0"/>
                        <a:t>0.47</a:t>
                      </a:r>
                      <a:endParaRPr lang="en-GB" dirty="0"/>
                    </a:p>
                  </a:txBody>
                  <a:tcPr/>
                </a:tc>
                <a:tc>
                  <a:txBody>
                    <a:bodyPr/>
                    <a:lstStyle/>
                    <a:p>
                      <a:r>
                        <a:rPr lang="en-GB" dirty="0" smtClean="0"/>
                        <a:t>100</a:t>
                      </a:r>
                    </a:p>
                    <a:p>
                      <a:r>
                        <a:rPr lang="en-GB" dirty="0" smtClean="0"/>
                        <a:t>150</a:t>
                      </a:r>
                    </a:p>
                    <a:p>
                      <a:r>
                        <a:rPr lang="en-GB" dirty="0" smtClean="0"/>
                        <a:t>470</a:t>
                      </a:r>
                    </a:p>
                    <a:p>
                      <a:r>
                        <a:rPr lang="en-GB" dirty="0" smtClean="0"/>
                        <a:t>820</a:t>
                      </a:r>
                    </a:p>
                    <a:p>
                      <a:r>
                        <a:rPr lang="en-GB" dirty="0" smtClean="0"/>
                        <a:t>101</a:t>
                      </a:r>
                    </a:p>
                    <a:p>
                      <a:r>
                        <a:rPr lang="en-GB" dirty="0" smtClean="0"/>
                        <a:t>331</a:t>
                      </a:r>
                    </a:p>
                    <a:p>
                      <a:r>
                        <a:rPr lang="en-GB" dirty="0" smtClean="0"/>
                        <a:t>471</a:t>
                      </a:r>
                    </a:p>
                    <a:p>
                      <a:r>
                        <a:rPr lang="en-GB" dirty="0" smtClean="0"/>
                        <a:t>102</a:t>
                      </a:r>
                    </a:p>
                    <a:p>
                      <a:r>
                        <a:rPr lang="en-GB" dirty="0" smtClean="0"/>
                        <a:t>152</a:t>
                      </a:r>
                    </a:p>
                    <a:p>
                      <a:r>
                        <a:rPr lang="en-GB" dirty="0" smtClean="0"/>
                        <a:t>222</a:t>
                      </a:r>
                    </a:p>
                    <a:p>
                      <a:r>
                        <a:rPr lang="en-GB" dirty="0" smtClean="0"/>
                        <a:t>472</a:t>
                      </a:r>
                    </a:p>
                    <a:p>
                      <a:r>
                        <a:rPr lang="en-GB" dirty="0" smtClean="0"/>
                        <a:t>682</a:t>
                      </a:r>
                    </a:p>
                    <a:p>
                      <a:r>
                        <a:rPr lang="en-GB" dirty="0" smtClean="0"/>
                        <a:t>103</a:t>
                      </a:r>
                    </a:p>
                    <a:p>
                      <a:r>
                        <a:rPr lang="en-GB" dirty="0" smtClean="0"/>
                        <a:t>223</a:t>
                      </a:r>
                    </a:p>
                    <a:p>
                      <a:r>
                        <a:rPr lang="en-GB" dirty="0" smtClean="0"/>
                        <a:t>473</a:t>
                      </a:r>
                    </a:p>
                    <a:p>
                      <a:r>
                        <a:rPr lang="en-GB" dirty="0" smtClean="0"/>
                        <a:t>104</a:t>
                      </a:r>
                    </a:p>
                    <a:p>
                      <a:r>
                        <a:rPr lang="en-GB" dirty="0" smtClean="0"/>
                        <a:t>224</a:t>
                      </a:r>
                    </a:p>
                    <a:p>
                      <a:r>
                        <a:rPr lang="en-GB" dirty="0" smtClean="0"/>
                        <a:t>474</a:t>
                      </a:r>
                    </a:p>
                  </a:txBody>
                  <a:tcPr/>
                </a:tc>
              </a:tr>
            </a:tbl>
          </a:graphicData>
        </a:graphic>
      </p:graphicFrame>
      <p:sp>
        <p:nvSpPr>
          <p:cNvPr id="8" name="Title 1"/>
          <p:cNvSpPr>
            <a:spLocks noGrp="1"/>
          </p:cNvSpPr>
          <p:nvPr>
            <p:ph type="title"/>
          </p:nvPr>
        </p:nvSpPr>
        <p:spPr>
          <a:xfrm>
            <a:off x="457200" y="633090"/>
            <a:ext cx="3008313" cy="1162050"/>
          </a:xfr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effectLst/>
          <a:scene3d>
            <a:camera prst="orthographicFront"/>
            <a:lightRig rig="threePt" dir="t"/>
          </a:scene3d>
          <a:sp3d>
            <a:bevelT/>
          </a:sp3d>
        </p:spPr>
        <p:txBody>
          <a:bodyPr/>
          <a:lstStyle/>
          <a:p>
            <a:r>
              <a:rPr lang="en-GB" sz="3600" dirty="0" smtClean="0"/>
              <a:t>Capacitors</a:t>
            </a:r>
            <a:endParaRPr lang="en-GB" sz="3600" dirty="0"/>
          </a:p>
        </p:txBody>
      </p:sp>
      <mc:AlternateContent xmlns:mc="http://schemas.openxmlformats.org/markup-compatibility/2006">
        <mc:Choice xmlns:a14="http://schemas.microsoft.com/office/drawing/2010/main" Requires="a14">
          <p:sp>
            <p:nvSpPr>
              <p:cNvPr id="10" name="TextBox 9"/>
              <p:cNvSpPr txBox="1"/>
              <p:nvPr/>
            </p:nvSpPr>
            <p:spPr>
              <a:xfrm>
                <a:off x="467544" y="2472403"/>
                <a:ext cx="2952328" cy="1236877"/>
              </a:xfrm>
              <a:prstGeom prst="rect">
                <a:avLst/>
              </a:prstGeom>
              <a:noFill/>
            </p:spPr>
            <p:txBody>
              <a:bodyPr wrap="square" rtlCol="0">
                <a:spAutoFit/>
              </a:bodyPr>
              <a:lstStyle/>
              <a:p>
                <a:r>
                  <a:rPr lang="en-GB" sz="1600" i="1" dirty="0" smtClean="0">
                    <a:latin typeface="Cambria Math"/>
                  </a:rPr>
                  <a:t>Total of capacitors in series</a:t>
                </a:r>
              </a:p>
              <a:p>
                <a:endParaRPr lang="en-GB" sz="1200" i="1" dirty="0" smtClean="0">
                  <a:latin typeface="Cambria Math"/>
                </a:endParaRPr>
              </a:p>
              <a:p>
                <a14:m>
                  <m:oMath xmlns:m="http://schemas.openxmlformats.org/officeDocument/2006/math">
                    <m:f>
                      <m:fPr>
                        <m:ctrlPr>
                          <a:rPr lang="en-GB" sz="2000" i="1" smtClean="0">
                            <a:latin typeface="Cambria Math"/>
                          </a:rPr>
                        </m:ctrlPr>
                      </m:fPr>
                      <m:num>
                        <m:r>
                          <a:rPr lang="en-GB" sz="2000" b="0" i="1" smtClean="0">
                            <a:latin typeface="Cambria Math"/>
                          </a:rPr>
                          <m:t>1</m:t>
                        </m:r>
                      </m:num>
                      <m:den>
                        <m:r>
                          <a:rPr lang="en-GB" sz="2000" b="0" i="1" smtClean="0">
                            <a:latin typeface="Cambria Math"/>
                          </a:rPr>
                          <m:t>𝐶</m:t>
                        </m:r>
                        <m:r>
                          <a:rPr lang="en-GB" sz="2000" b="0" i="1" baseline="-25000" smtClean="0">
                            <a:latin typeface="Cambria Math"/>
                          </a:rPr>
                          <m:t>𝑇</m:t>
                        </m:r>
                      </m:den>
                    </m:f>
                    <m:r>
                      <a:rPr lang="en-GB" sz="2000" b="0" i="1" smtClean="0">
                        <a:latin typeface="Cambria Math"/>
                      </a:rPr>
                      <m:t>=</m:t>
                    </m:r>
                    <m:f>
                      <m:fPr>
                        <m:ctrlPr>
                          <a:rPr lang="en-GB" sz="2000" i="1" smtClean="0">
                            <a:latin typeface="Cambria Math"/>
                          </a:rPr>
                        </m:ctrlPr>
                      </m:fPr>
                      <m:num>
                        <m:r>
                          <a:rPr lang="en-GB" sz="2000" b="0" i="1" smtClean="0">
                            <a:latin typeface="Cambria Math"/>
                          </a:rPr>
                          <m:t>1</m:t>
                        </m:r>
                      </m:num>
                      <m:den>
                        <m:r>
                          <a:rPr lang="en-GB" sz="2000" b="0" i="1" smtClean="0">
                            <a:latin typeface="Cambria Math"/>
                          </a:rPr>
                          <m:t>𝐶</m:t>
                        </m:r>
                        <m:r>
                          <a:rPr lang="en-GB" sz="2000" b="0" i="1" baseline="-25000" smtClean="0">
                            <a:latin typeface="Cambria Math"/>
                          </a:rPr>
                          <m:t>1</m:t>
                        </m:r>
                      </m:den>
                    </m:f>
                    <m:r>
                      <a:rPr lang="en-GB" sz="2000" i="1" smtClean="0">
                        <a:latin typeface="Cambria Math"/>
                      </a:rPr>
                      <m:t>+</m:t>
                    </m:r>
                    <m:f>
                      <m:fPr>
                        <m:ctrlPr>
                          <a:rPr lang="en-GB" sz="2000" i="1" smtClean="0">
                            <a:latin typeface="Cambria Math"/>
                          </a:rPr>
                        </m:ctrlPr>
                      </m:fPr>
                      <m:num>
                        <m:r>
                          <a:rPr lang="en-GB" sz="2000" b="0" i="1" smtClean="0">
                            <a:latin typeface="Cambria Math"/>
                          </a:rPr>
                          <m:t>1</m:t>
                        </m:r>
                      </m:num>
                      <m:den>
                        <m:r>
                          <a:rPr lang="en-GB" sz="2000" b="0" i="1" smtClean="0">
                            <a:latin typeface="Cambria Math"/>
                          </a:rPr>
                          <m:t>𝐶</m:t>
                        </m:r>
                        <m:r>
                          <a:rPr lang="en-GB" sz="2000" b="0" i="1" baseline="-25000" smtClean="0">
                            <a:latin typeface="Cambria Math"/>
                          </a:rPr>
                          <m:t>2</m:t>
                        </m:r>
                      </m:den>
                    </m:f>
                    <m:r>
                      <a:rPr lang="en-GB" sz="2000" b="0" i="1" smtClean="0">
                        <a:latin typeface="Cambria Math"/>
                      </a:rPr>
                      <m:t>+</m:t>
                    </m:r>
                    <m:f>
                      <m:fPr>
                        <m:ctrlPr>
                          <a:rPr lang="en-GB" sz="2000" i="1">
                            <a:latin typeface="Cambria Math"/>
                          </a:rPr>
                        </m:ctrlPr>
                      </m:fPr>
                      <m:num>
                        <m:r>
                          <a:rPr lang="en-GB" sz="2000" i="1">
                            <a:latin typeface="Cambria Math"/>
                          </a:rPr>
                          <m:t>1</m:t>
                        </m:r>
                      </m:num>
                      <m:den>
                        <m:r>
                          <a:rPr lang="en-GB" sz="2000" i="1">
                            <a:latin typeface="Cambria Math"/>
                          </a:rPr>
                          <m:t>𝐶</m:t>
                        </m:r>
                        <m:r>
                          <a:rPr lang="en-GB" sz="2000" b="0" i="1" baseline="-25000" smtClean="0">
                            <a:latin typeface="Cambria Math"/>
                          </a:rPr>
                          <m:t>3</m:t>
                        </m:r>
                      </m:den>
                    </m:f>
                  </m:oMath>
                </a14:m>
                <a:r>
                  <a:rPr lang="en-GB" sz="2000" dirty="0" smtClean="0"/>
                  <a:t> …. </a:t>
                </a:r>
                <a:r>
                  <a:rPr lang="en-GB" sz="1200" dirty="0" err="1" smtClean="0"/>
                  <a:t>etc</a:t>
                </a:r>
                <a:endParaRPr lang="en-GB" sz="1200" dirty="0" smtClean="0"/>
              </a:p>
              <a:p>
                <a:endParaRPr lang="en-GB" dirty="0" smtClean="0"/>
              </a:p>
            </p:txBody>
          </p:sp>
        </mc:Choice>
        <mc:Fallback>
          <p:sp>
            <p:nvSpPr>
              <p:cNvPr id="10" name="TextBox 9"/>
              <p:cNvSpPr txBox="1">
                <a:spLocks noRot="1" noChangeAspect="1" noMove="1" noResize="1" noEditPoints="1" noAdjustHandles="1" noChangeArrowheads="1" noChangeShapeType="1" noTextEdit="1"/>
              </p:cNvSpPr>
              <p:nvPr/>
            </p:nvSpPr>
            <p:spPr>
              <a:xfrm>
                <a:off x="467544" y="2472403"/>
                <a:ext cx="2952328" cy="1236877"/>
              </a:xfrm>
              <a:prstGeom prst="rect">
                <a:avLst/>
              </a:prstGeom>
              <a:blipFill rotWithShape="1">
                <a:blip r:embed="rId2"/>
                <a:stretch>
                  <a:fillRect l="-1240" t="-1980"/>
                </a:stretch>
              </a:blipFill>
            </p:spPr>
            <p:txBody>
              <a:bodyPr/>
              <a:lstStyle/>
              <a:p>
                <a:r>
                  <a:rPr lang="en-GB">
                    <a:noFill/>
                  </a:rPr>
                  <a:t> </a:t>
                </a:r>
              </a:p>
            </p:txBody>
          </p:sp>
        </mc:Fallback>
      </mc:AlternateContent>
      <p:sp>
        <p:nvSpPr>
          <p:cNvPr id="11" name="TextBox 10"/>
          <p:cNvSpPr txBox="1"/>
          <p:nvPr/>
        </p:nvSpPr>
        <p:spPr>
          <a:xfrm>
            <a:off x="395536" y="4697268"/>
            <a:ext cx="2952328" cy="1107996"/>
          </a:xfrm>
          <a:prstGeom prst="rect">
            <a:avLst/>
          </a:prstGeom>
          <a:noFill/>
        </p:spPr>
        <p:txBody>
          <a:bodyPr wrap="square" rtlCol="0">
            <a:spAutoFit/>
          </a:bodyPr>
          <a:lstStyle/>
          <a:p>
            <a:r>
              <a:rPr lang="en-GB" sz="1600" i="1" dirty="0" smtClean="0">
                <a:latin typeface="Cambria Math"/>
              </a:rPr>
              <a:t>Total of capacitors in parallel</a:t>
            </a:r>
          </a:p>
          <a:p>
            <a:endParaRPr lang="en-GB" sz="1200" i="1" dirty="0" smtClean="0">
              <a:latin typeface="Cambria Math"/>
            </a:endParaRPr>
          </a:p>
          <a:p>
            <a:r>
              <a:rPr lang="en-GB" dirty="0" smtClean="0"/>
              <a:t>C</a:t>
            </a:r>
            <a:r>
              <a:rPr lang="en-GB" baseline="-25000" dirty="0" smtClean="0"/>
              <a:t>T</a:t>
            </a:r>
            <a:r>
              <a:rPr lang="en-GB" dirty="0" smtClean="0"/>
              <a:t> = C</a:t>
            </a:r>
            <a:r>
              <a:rPr lang="en-GB" baseline="-25000" dirty="0" smtClean="0"/>
              <a:t>1</a:t>
            </a:r>
            <a:r>
              <a:rPr lang="en-GB" dirty="0" smtClean="0"/>
              <a:t> + C</a:t>
            </a:r>
            <a:r>
              <a:rPr lang="en-GB" baseline="-25000" dirty="0" smtClean="0"/>
              <a:t>2</a:t>
            </a:r>
            <a:r>
              <a:rPr lang="en-GB" dirty="0" smtClean="0"/>
              <a:t> + C</a:t>
            </a:r>
            <a:r>
              <a:rPr lang="en-GB" baseline="-25000" dirty="0" smtClean="0"/>
              <a:t>3 </a:t>
            </a:r>
            <a:r>
              <a:rPr lang="en-GB" dirty="0" smtClean="0"/>
              <a:t>…. </a:t>
            </a:r>
            <a:r>
              <a:rPr lang="en-GB" sz="1200" dirty="0" err="1" smtClean="0"/>
              <a:t>etc</a:t>
            </a:r>
            <a:endParaRPr lang="en-GB" sz="1200" dirty="0" smtClean="0"/>
          </a:p>
          <a:p>
            <a:endParaRPr lang="en-GB" dirty="0" smtClean="0"/>
          </a:p>
        </p:txBody>
      </p:sp>
    </p:spTree>
    <p:extLst>
      <p:ext uri="{BB962C8B-B14F-4D97-AF65-F5344CB8AC3E}">
        <p14:creationId xmlns:p14="http://schemas.microsoft.com/office/powerpoint/2010/main" val="86773164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76672"/>
            <a:ext cx="3240000" cy="936104"/>
          </a:xfr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effectLst/>
          <a:scene3d>
            <a:camera prst="orthographicFront"/>
            <a:lightRig rig="threePt" dir="t"/>
          </a:scene3d>
          <a:sp3d>
            <a:bevelT/>
          </a:sp3d>
        </p:spPr>
        <p:txBody>
          <a:bodyPr>
            <a:normAutofit/>
          </a:bodyPr>
          <a:lstStyle/>
          <a:p>
            <a:r>
              <a:rPr lang="en-GB" dirty="0" smtClean="0"/>
              <a:t>Light dependent resistor (LDR)</a:t>
            </a:r>
            <a:endParaRPr lang="en-GB" dirty="0"/>
          </a:p>
        </p:txBody>
      </p:sp>
      <p:sp>
        <p:nvSpPr>
          <p:cNvPr id="4" name="Text Placeholder 3"/>
          <p:cNvSpPr>
            <a:spLocks noGrp="1"/>
          </p:cNvSpPr>
          <p:nvPr>
            <p:ph type="body" sz="half" idx="2"/>
          </p:nvPr>
        </p:nvSpPr>
        <p:spPr>
          <a:xfrm>
            <a:off x="467904" y="1772816"/>
            <a:ext cx="3240000" cy="4536504"/>
          </a:xfrm>
          <a:ln>
            <a:solidFill>
              <a:schemeClr val="tx1"/>
            </a:solidFill>
          </a:ln>
        </p:spPr>
        <p:txBody>
          <a:bodyPr/>
          <a:lstStyle/>
          <a:p>
            <a:r>
              <a:rPr lang="en-GB" sz="3200" dirty="0" smtClean="0"/>
              <a:t>Circuit Symbol</a:t>
            </a:r>
          </a:p>
          <a:p>
            <a:endParaRPr lang="en-GB" dirty="0"/>
          </a:p>
          <a:p>
            <a:endParaRPr lang="en-GB" dirty="0"/>
          </a:p>
        </p:txBody>
      </p:sp>
      <p:pic>
        <p:nvPicPr>
          <p:cNvPr id="6" name="Content Placeholder 5"/>
          <p:cNvPicPr>
            <a:picLocks noGrp="1" noChangeAspect="1"/>
          </p:cNvPicPr>
          <p:nvPr>
            <p:ph idx="1"/>
          </p:nvPr>
        </p:nvPicPr>
        <p:blipFill rotWithShape="1">
          <a:blip r:embed="rId2" cstate="print">
            <a:extLst>
              <a:ext uri="{28A0092B-C50C-407E-A947-70E740481C1C}">
                <a14:useLocalDpi xmlns:a14="http://schemas.microsoft.com/office/drawing/2010/main" val="0"/>
              </a:ext>
            </a:extLst>
          </a:blip>
          <a:srcRect l="24016" t="13849" b="30562"/>
          <a:stretch/>
        </p:blipFill>
        <p:spPr>
          <a:xfrm rot="13519810">
            <a:off x="5498046" y="2195549"/>
            <a:ext cx="1628441" cy="1191344"/>
          </a:xfrm>
          <a:ln>
            <a:noFill/>
          </a:ln>
          <a:scene3d>
            <a:camera prst="orthographicFront">
              <a:rot lat="0" lon="21299997" rev="0"/>
            </a:camera>
            <a:lightRig rig="threePt" dir="t"/>
          </a:scene3d>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rcRect l="20513" t="11905" r="20513" b="23809"/>
          <a:stretch>
            <a:fillRect/>
          </a:stretch>
        </p:blipFill>
        <p:spPr>
          <a:xfrm>
            <a:off x="1024939" y="2924944"/>
            <a:ext cx="1962885" cy="2304256"/>
          </a:xfrm>
          <a:prstGeom prst="rect">
            <a:avLst/>
          </a:prstGeom>
        </p:spPr>
      </p:pic>
      <p:sp>
        <p:nvSpPr>
          <p:cNvPr id="14" name="Text Placeholder 3"/>
          <p:cNvSpPr txBox="1">
            <a:spLocks/>
          </p:cNvSpPr>
          <p:nvPr/>
        </p:nvSpPr>
        <p:spPr>
          <a:xfrm>
            <a:off x="4716376" y="1772816"/>
            <a:ext cx="3240000" cy="4536504"/>
          </a:xfrm>
          <a:prstGeom prst="rect">
            <a:avLst/>
          </a:prstGeom>
          <a:ln>
            <a:solidFill>
              <a:schemeClr val="tx1"/>
            </a:solidFill>
          </a:ln>
        </p:spPr>
        <p:txBody>
          <a:bodyPr vert="horz" lIns="91440" tIns="45720" rIns="91440" bIns="45720" rtlCol="0">
            <a:normAutofit/>
          </a:bodyPr>
          <a:lstStyle>
            <a:lvl1pPr marL="0" indent="0" algn="l" defTabSz="914400" rtl="0" eaLnBrk="1" latinLnBrk="0" hangingPunct="1">
              <a:spcBef>
                <a:spcPct val="20000"/>
              </a:spcBef>
              <a:buFont typeface="Arial" pitchFamily="34" charset="0"/>
              <a:buNone/>
              <a:defRPr sz="1400" kern="1200">
                <a:solidFill>
                  <a:schemeClr val="tx1"/>
                </a:solidFill>
                <a:latin typeface="+mn-lt"/>
                <a:ea typeface="+mn-ea"/>
                <a:cs typeface="+mn-cs"/>
              </a:defRPr>
            </a:lvl1pPr>
            <a:lvl2pPr marL="457200" indent="0" algn="l" defTabSz="914400" rtl="0" eaLnBrk="1" latinLnBrk="0" hangingPunct="1">
              <a:spcBef>
                <a:spcPct val="20000"/>
              </a:spcBef>
              <a:buFont typeface="Arial" pitchFamily="34" charset="0"/>
              <a:buNone/>
              <a:defRPr sz="1200" kern="1200">
                <a:solidFill>
                  <a:schemeClr val="tx1"/>
                </a:solidFill>
                <a:latin typeface="+mn-lt"/>
                <a:ea typeface="+mn-ea"/>
                <a:cs typeface="+mn-cs"/>
              </a:defRPr>
            </a:lvl2pPr>
            <a:lvl3pPr marL="914400" indent="0" algn="l" defTabSz="914400" rtl="0" eaLnBrk="1" latinLnBrk="0" hangingPunct="1">
              <a:spcBef>
                <a:spcPct val="20000"/>
              </a:spcBef>
              <a:buFont typeface="Arial" pitchFamily="34" charset="0"/>
              <a:buNone/>
              <a:defRPr sz="1000" kern="1200">
                <a:solidFill>
                  <a:schemeClr val="tx1"/>
                </a:solidFill>
                <a:latin typeface="+mn-lt"/>
                <a:ea typeface="+mn-ea"/>
                <a:cs typeface="+mn-cs"/>
              </a:defRPr>
            </a:lvl3pPr>
            <a:lvl4pPr marL="13716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4pPr>
            <a:lvl5pPr marL="18288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5pPr>
            <a:lvl6pPr marL="22860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6pPr>
            <a:lvl7pPr marL="27432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7pPr>
            <a:lvl8pPr marL="32004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8pPr>
            <a:lvl9pPr marL="36576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9pPr>
          </a:lstStyle>
          <a:p>
            <a:endParaRPr lang="en-GB" sz="2400" dirty="0" smtClean="0"/>
          </a:p>
          <a:p>
            <a:endParaRPr lang="en-GB" sz="2400" dirty="0"/>
          </a:p>
          <a:p>
            <a:endParaRPr lang="en-GB" sz="2400" dirty="0" smtClean="0"/>
          </a:p>
          <a:p>
            <a:endParaRPr lang="en-GB" sz="2400" dirty="0" smtClean="0"/>
          </a:p>
          <a:p>
            <a:r>
              <a:rPr lang="en-GB" sz="2400" dirty="0" smtClean="0"/>
              <a:t>A </a:t>
            </a:r>
            <a:r>
              <a:rPr lang="en-GB" sz="2400" b="1" dirty="0" smtClean="0"/>
              <a:t>light-dependent resistor </a:t>
            </a:r>
            <a:r>
              <a:rPr lang="en-GB" sz="2400" dirty="0" smtClean="0"/>
              <a:t>is a </a:t>
            </a:r>
            <a:r>
              <a:rPr lang="en-US" sz="2400" dirty="0" smtClean="0"/>
              <a:t>type of resistor that decreases in resistance when it is exposed to light. Also known as a </a:t>
            </a:r>
            <a:r>
              <a:rPr lang="en-US" sz="2400" dirty="0" err="1" smtClean="0"/>
              <a:t>photoresistor</a:t>
            </a:r>
            <a:r>
              <a:rPr lang="en-US" sz="2400" dirty="0"/>
              <a:t>.</a:t>
            </a:r>
            <a:endParaRPr lang="en-GB" dirty="0" smtClean="0"/>
          </a:p>
          <a:p>
            <a:endParaRPr lang="en-GB" dirty="0"/>
          </a:p>
        </p:txBody>
      </p:sp>
    </p:spTree>
    <p:extLst>
      <p:ext uri="{BB962C8B-B14F-4D97-AF65-F5344CB8AC3E}">
        <p14:creationId xmlns:p14="http://schemas.microsoft.com/office/powerpoint/2010/main" val="24775016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76672"/>
            <a:ext cx="3240000" cy="936104"/>
          </a:xfr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effectLst/>
          <a:scene3d>
            <a:camera prst="orthographicFront"/>
            <a:lightRig rig="threePt" dir="t"/>
          </a:scene3d>
          <a:sp3d>
            <a:bevelT/>
          </a:sp3d>
        </p:spPr>
        <p:txBody>
          <a:bodyPr>
            <a:normAutofit/>
          </a:bodyPr>
          <a:lstStyle/>
          <a:p>
            <a:r>
              <a:rPr lang="en-GB" sz="3600" dirty="0" smtClean="0"/>
              <a:t>Thermistor</a:t>
            </a:r>
            <a:endParaRPr lang="en-GB" sz="3600" dirty="0"/>
          </a:p>
        </p:txBody>
      </p:sp>
      <p:sp>
        <p:nvSpPr>
          <p:cNvPr id="4" name="Text Placeholder 3"/>
          <p:cNvSpPr>
            <a:spLocks noGrp="1"/>
          </p:cNvSpPr>
          <p:nvPr>
            <p:ph type="body" sz="half" idx="2"/>
          </p:nvPr>
        </p:nvSpPr>
        <p:spPr>
          <a:xfrm>
            <a:off x="467904" y="1772816"/>
            <a:ext cx="3240000" cy="4536504"/>
          </a:xfrm>
          <a:ln>
            <a:solidFill>
              <a:schemeClr val="tx1"/>
            </a:solidFill>
          </a:ln>
        </p:spPr>
        <p:txBody>
          <a:bodyPr/>
          <a:lstStyle/>
          <a:p>
            <a:r>
              <a:rPr lang="en-GB" sz="3200" dirty="0" smtClean="0"/>
              <a:t>Circuit Symbol</a:t>
            </a:r>
          </a:p>
          <a:p>
            <a:endParaRPr lang="en-GB" dirty="0"/>
          </a:p>
          <a:p>
            <a:endParaRPr lang="en-GB" dirty="0"/>
          </a:p>
        </p:txBody>
      </p:sp>
      <p:pic>
        <p:nvPicPr>
          <p:cNvPr id="7" name="Picture 6"/>
          <p:cNvPicPr>
            <a:picLocks noChangeAspect="1"/>
          </p:cNvPicPr>
          <p:nvPr/>
        </p:nvPicPr>
        <p:blipFill rotWithShape="1">
          <a:blip r:embed="rId2" cstate="print">
            <a:extLst>
              <a:ext uri="{28A0092B-C50C-407E-A947-70E740481C1C}">
                <a14:useLocalDpi xmlns:a14="http://schemas.microsoft.com/office/drawing/2010/main" val="0"/>
              </a:ext>
            </a:extLst>
          </a:blip>
          <a:srcRect l="28362" t="18854" r="24146" b="23002"/>
          <a:stretch/>
        </p:blipFill>
        <p:spPr>
          <a:xfrm>
            <a:off x="899592" y="2852936"/>
            <a:ext cx="2160240" cy="2520280"/>
          </a:xfrm>
          <a:prstGeom prst="rect">
            <a:avLst/>
          </a:prstGeom>
        </p:spPr>
      </p:pic>
      <p:sp>
        <p:nvSpPr>
          <p:cNvPr id="10" name="Text Placeholder 3"/>
          <p:cNvSpPr txBox="1">
            <a:spLocks/>
          </p:cNvSpPr>
          <p:nvPr/>
        </p:nvSpPr>
        <p:spPr>
          <a:xfrm>
            <a:off x="4716376" y="1772816"/>
            <a:ext cx="3240000" cy="4536504"/>
          </a:xfrm>
          <a:prstGeom prst="rect">
            <a:avLst/>
          </a:prstGeom>
          <a:ln>
            <a:solidFill>
              <a:schemeClr val="tx1"/>
            </a:solidFill>
          </a:ln>
        </p:spPr>
        <p:txBody>
          <a:bodyPr vert="horz" lIns="91440" tIns="45720" rIns="91440" bIns="45720" rtlCol="0">
            <a:normAutofit fontScale="92500" lnSpcReduction="20000"/>
          </a:bodyPr>
          <a:lstStyle>
            <a:lvl1pPr marL="0" indent="0" algn="l" defTabSz="914400" rtl="0" eaLnBrk="1" latinLnBrk="0" hangingPunct="1">
              <a:spcBef>
                <a:spcPct val="20000"/>
              </a:spcBef>
              <a:buFont typeface="Arial" pitchFamily="34" charset="0"/>
              <a:buNone/>
              <a:defRPr sz="1400" kern="1200">
                <a:solidFill>
                  <a:schemeClr val="tx1"/>
                </a:solidFill>
                <a:latin typeface="+mn-lt"/>
                <a:ea typeface="+mn-ea"/>
                <a:cs typeface="+mn-cs"/>
              </a:defRPr>
            </a:lvl1pPr>
            <a:lvl2pPr marL="457200" indent="0" algn="l" defTabSz="914400" rtl="0" eaLnBrk="1" latinLnBrk="0" hangingPunct="1">
              <a:spcBef>
                <a:spcPct val="20000"/>
              </a:spcBef>
              <a:buFont typeface="Arial" pitchFamily="34" charset="0"/>
              <a:buNone/>
              <a:defRPr sz="1200" kern="1200">
                <a:solidFill>
                  <a:schemeClr val="tx1"/>
                </a:solidFill>
                <a:latin typeface="+mn-lt"/>
                <a:ea typeface="+mn-ea"/>
                <a:cs typeface="+mn-cs"/>
              </a:defRPr>
            </a:lvl2pPr>
            <a:lvl3pPr marL="914400" indent="0" algn="l" defTabSz="914400" rtl="0" eaLnBrk="1" latinLnBrk="0" hangingPunct="1">
              <a:spcBef>
                <a:spcPct val="20000"/>
              </a:spcBef>
              <a:buFont typeface="Arial" pitchFamily="34" charset="0"/>
              <a:buNone/>
              <a:defRPr sz="1000" kern="1200">
                <a:solidFill>
                  <a:schemeClr val="tx1"/>
                </a:solidFill>
                <a:latin typeface="+mn-lt"/>
                <a:ea typeface="+mn-ea"/>
                <a:cs typeface="+mn-cs"/>
              </a:defRPr>
            </a:lvl3pPr>
            <a:lvl4pPr marL="13716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4pPr>
            <a:lvl5pPr marL="18288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5pPr>
            <a:lvl6pPr marL="22860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6pPr>
            <a:lvl7pPr marL="27432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7pPr>
            <a:lvl8pPr marL="32004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8pPr>
            <a:lvl9pPr marL="36576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9pPr>
          </a:lstStyle>
          <a:p>
            <a:endParaRPr lang="en-GB" sz="2400" dirty="0" smtClean="0"/>
          </a:p>
          <a:p>
            <a:endParaRPr lang="en-GB" sz="2400" dirty="0"/>
          </a:p>
          <a:p>
            <a:endParaRPr lang="en-GB" sz="2400" dirty="0" smtClean="0"/>
          </a:p>
          <a:p>
            <a:endParaRPr lang="en-GB" sz="2400" dirty="0" smtClean="0"/>
          </a:p>
          <a:p>
            <a:endParaRPr lang="en-GB" sz="2400" dirty="0" smtClean="0"/>
          </a:p>
          <a:p>
            <a:r>
              <a:rPr lang="en-US" sz="2100" dirty="0" smtClean="0"/>
              <a:t>A </a:t>
            </a:r>
            <a:r>
              <a:rPr lang="en-US" sz="2100" b="1" dirty="0" smtClean="0"/>
              <a:t>thermistor</a:t>
            </a:r>
            <a:r>
              <a:rPr lang="en-US" sz="2100" dirty="0" smtClean="0"/>
              <a:t> </a:t>
            </a:r>
            <a:r>
              <a:rPr lang="en-US" sz="2100" dirty="0"/>
              <a:t>is simply an electrical resistor whose resistance changes </a:t>
            </a:r>
            <a:r>
              <a:rPr lang="en-US" sz="2100" dirty="0" smtClean="0"/>
              <a:t>with temperature.</a:t>
            </a:r>
          </a:p>
          <a:p>
            <a:endParaRPr lang="en-US" sz="2100" dirty="0"/>
          </a:p>
          <a:p>
            <a:r>
              <a:rPr lang="en-US" sz="2100" dirty="0" smtClean="0"/>
              <a:t>Commonly </a:t>
            </a:r>
            <a:r>
              <a:rPr lang="en-US" sz="2100" dirty="0"/>
              <a:t>the resistance falls exponentially with increasing temperature and such devices are said to have a negative temperature coefficient (NTC).</a:t>
            </a:r>
            <a:endParaRPr lang="en-GB" sz="2100" dirty="0"/>
          </a:p>
        </p:txBody>
      </p:sp>
      <p:pic>
        <p:nvPicPr>
          <p:cNvPr id="9" name="Picture 8"/>
          <p:cNvPicPr>
            <a:picLocks noChangeAspect="1"/>
          </p:cNvPicPr>
          <p:nvPr/>
        </p:nvPicPr>
        <p:blipFill rotWithShape="1">
          <a:blip r:embed="rId3" cstate="print">
            <a:extLst>
              <a:ext uri="{28A0092B-C50C-407E-A947-70E740481C1C}">
                <a14:useLocalDpi xmlns:a14="http://schemas.microsoft.com/office/drawing/2010/main" val="0"/>
              </a:ext>
            </a:extLst>
          </a:blip>
          <a:srcRect l="34238" t="9307" r="39151" b="54251"/>
          <a:stretch/>
        </p:blipFill>
        <p:spPr>
          <a:xfrm rot="18497756">
            <a:off x="5785270" y="1945022"/>
            <a:ext cx="904848" cy="1133837"/>
          </a:xfrm>
          <a:prstGeom prst="rect">
            <a:avLst/>
          </a:prstGeom>
        </p:spPr>
      </p:pic>
    </p:spTree>
    <p:extLst>
      <p:ext uri="{BB962C8B-B14F-4D97-AF65-F5344CB8AC3E}">
        <p14:creationId xmlns:p14="http://schemas.microsoft.com/office/powerpoint/2010/main" val="229840247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904" y="476672"/>
            <a:ext cx="3240000" cy="936104"/>
          </a:xfr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effectLst/>
          <a:scene3d>
            <a:camera prst="orthographicFront"/>
            <a:lightRig rig="threePt" dir="t"/>
          </a:scene3d>
          <a:sp3d>
            <a:bevelT/>
          </a:sp3d>
        </p:spPr>
        <p:txBody>
          <a:bodyPr>
            <a:normAutofit/>
          </a:bodyPr>
          <a:lstStyle/>
          <a:p>
            <a:r>
              <a:rPr lang="en-GB" sz="3600" dirty="0" smtClean="0"/>
              <a:t>Diode</a:t>
            </a:r>
            <a:endParaRPr lang="en-GB" sz="3600" dirty="0"/>
          </a:p>
        </p:txBody>
      </p:sp>
      <p:sp>
        <p:nvSpPr>
          <p:cNvPr id="4" name="Text Placeholder 3"/>
          <p:cNvSpPr>
            <a:spLocks noGrp="1"/>
          </p:cNvSpPr>
          <p:nvPr>
            <p:ph type="body" sz="half" idx="2"/>
          </p:nvPr>
        </p:nvSpPr>
        <p:spPr>
          <a:xfrm>
            <a:off x="467904" y="1772816"/>
            <a:ext cx="3240000" cy="4536504"/>
          </a:xfrm>
          <a:ln>
            <a:solidFill>
              <a:schemeClr val="tx1"/>
            </a:solidFill>
          </a:ln>
        </p:spPr>
        <p:txBody>
          <a:bodyPr/>
          <a:lstStyle/>
          <a:p>
            <a:r>
              <a:rPr lang="en-GB" sz="3200" dirty="0" smtClean="0"/>
              <a:t>Circuit Symbol</a:t>
            </a:r>
          </a:p>
          <a:p>
            <a:endParaRPr lang="en-GB" dirty="0"/>
          </a:p>
          <a:p>
            <a:endParaRPr lang="en-GB" dirty="0"/>
          </a:p>
        </p:txBody>
      </p:sp>
      <p:sp>
        <p:nvSpPr>
          <p:cNvPr id="14" name="Text Placeholder 3"/>
          <p:cNvSpPr txBox="1">
            <a:spLocks/>
          </p:cNvSpPr>
          <p:nvPr/>
        </p:nvSpPr>
        <p:spPr>
          <a:xfrm>
            <a:off x="4716376" y="1772816"/>
            <a:ext cx="3240000" cy="4536504"/>
          </a:xfrm>
          <a:prstGeom prst="rect">
            <a:avLst/>
          </a:prstGeom>
          <a:ln>
            <a:solidFill>
              <a:schemeClr val="tx1"/>
            </a:solidFill>
          </a:ln>
        </p:spPr>
        <p:txBody>
          <a:bodyPr vert="horz" lIns="91440" tIns="45720" rIns="91440" bIns="45720" rtlCol="0">
            <a:normAutofit/>
          </a:bodyPr>
          <a:lstStyle>
            <a:lvl1pPr marL="0" indent="0" algn="l" defTabSz="914400" rtl="0" eaLnBrk="1" latinLnBrk="0" hangingPunct="1">
              <a:spcBef>
                <a:spcPct val="20000"/>
              </a:spcBef>
              <a:buFont typeface="Arial" pitchFamily="34" charset="0"/>
              <a:buNone/>
              <a:defRPr sz="1400" kern="1200">
                <a:solidFill>
                  <a:schemeClr val="tx1"/>
                </a:solidFill>
                <a:latin typeface="+mn-lt"/>
                <a:ea typeface="+mn-ea"/>
                <a:cs typeface="+mn-cs"/>
              </a:defRPr>
            </a:lvl1pPr>
            <a:lvl2pPr marL="457200" indent="0" algn="l" defTabSz="914400" rtl="0" eaLnBrk="1" latinLnBrk="0" hangingPunct="1">
              <a:spcBef>
                <a:spcPct val="20000"/>
              </a:spcBef>
              <a:buFont typeface="Arial" pitchFamily="34" charset="0"/>
              <a:buNone/>
              <a:defRPr sz="1200" kern="1200">
                <a:solidFill>
                  <a:schemeClr val="tx1"/>
                </a:solidFill>
                <a:latin typeface="+mn-lt"/>
                <a:ea typeface="+mn-ea"/>
                <a:cs typeface="+mn-cs"/>
              </a:defRPr>
            </a:lvl2pPr>
            <a:lvl3pPr marL="914400" indent="0" algn="l" defTabSz="914400" rtl="0" eaLnBrk="1" latinLnBrk="0" hangingPunct="1">
              <a:spcBef>
                <a:spcPct val="20000"/>
              </a:spcBef>
              <a:buFont typeface="Arial" pitchFamily="34" charset="0"/>
              <a:buNone/>
              <a:defRPr sz="1000" kern="1200">
                <a:solidFill>
                  <a:schemeClr val="tx1"/>
                </a:solidFill>
                <a:latin typeface="+mn-lt"/>
                <a:ea typeface="+mn-ea"/>
                <a:cs typeface="+mn-cs"/>
              </a:defRPr>
            </a:lvl3pPr>
            <a:lvl4pPr marL="13716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4pPr>
            <a:lvl5pPr marL="18288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5pPr>
            <a:lvl6pPr marL="22860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6pPr>
            <a:lvl7pPr marL="27432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7pPr>
            <a:lvl8pPr marL="32004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8pPr>
            <a:lvl9pPr marL="36576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9pPr>
          </a:lstStyle>
          <a:p>
            <a:endParaRPr lang="en-GB" sz="2400" dirty="0" smtClean="0"/>
          </a:p>
          <a:p>
            <a:endParaRPr lang="en-GB" sz="2400" dirty="0"/>
          </a:p>
          <a:p>
            <a:endParaRPr lang="en-GB" sz="2400" dirty="0" smtClean="0"/>
          </a:p>
          <a:p>
            <a:endParaRPr lang="en-GB" sz="2400" dirty="0" smtClean="0"/>
          </a:p>
          <a:p>
            <a:endParaRPr lang="en-US" sz="1600" dirty="0" smtClean="0"/>
          </a:p>
          <a:p>
            <a:r>
              <a:rPr lang="en-US" sz="1600" dirty="0" smtClean="0"/>
              <a:t>A </a:t>
            </a:r>
            <a:r>
              <a:rPr lang="en-US" sz="1600" b="1" dirty="0"/>
              <a:t>diode</a:t>
            </a:r>
            <a:r>
              <a:rPr lang="en-US" sz="1600" dirty="0"/>
              <a:t> is a </a:t>
            </a:r>
            <a:r>
              <a:rPr lang="en-US" sz="1600" dirty="0" smtClean="0"/>
              <a:t>component </a:t>
            </a:r>
            <a:r>
              <a:rPr lang="en-US" sz="1600" dirty="0"/>
              <a:t>that allows current to flow in one direction only</a:t>
            </a:r>
            <a:r>
              <a:rPr lang="en-US" sz="1600" dirty="0" smtClean="0"/>
              <a:t>. </a:t>
            </a:r>
          </a:p>
          <a:p>
            <a:endParaRPr lang="en-US" sz="1600" dirty="0"/>
          </a:p>
          <a:p>
            <a:r>
              <a:rPr lang="en-US" sz="1600" dirty="0" smtClean="0"/>
              <a:t>Diodes </a:t>
            </a:r>
            <a:r>
              <a:rPr lang="en-US" sz="1600" dirty="0"/>
              <a:t>are normally used to prevent damage to other polarised components in circuits: </a:t>
            </a:r>
            <a:r>
              <a:rPr lang="en-US" sz="1600" dirty="0" smtClean="0"/>
              <a:t>e.g. </a:t>
            </a:r>
            <a:r>
              <a:rPr lang="en-US" sz="1600" dirty="0"/>
              <a:t>a diode can protect against current flowing the wrong way if the battery is put in back to front.</a:t>
            </a:r>
            <a:endParaRPr lang="en-GB" sz="1600" dirty="0" smtClean="0"/>
          </a:p>
          <a:p>
            <a:endParaRPr lang="en-GB" dirty="0"/>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rcRect l="26316" t="27500" r="31579" b="22500"/>
          <a:stretch>
            <a:fillRect/>
          </a:stretch>
        </p:blipFill>
        <p:spPr>
          <a:xfrm>
            <a:off x="1187624" y="3356992"/>
            <a:ext cx="1512168" cy="1890210"/>
          </a:xfrm>
          <a:prstGeom prst="rect">
            <a:avLst/>
          </a:prstGeom>
        </p:spPr>
      </p:pic>
      <p:pic>
        <p:nvPicPr>
          <p:cNvPr id="10" name="Picture 9"/>
          <p:cNvPicPr>
            <a:picLocks noChangeAspect="1"/>
          </p:cNvPicPr>
          <p:nvPr/>
        </p:nvPicPr>
        <p:blipFill rotWithShape="1">
          <a:blip r:embed="rId3" cstate="print">
            <a:extLst>
              <a:ext uri="{28A0092B-C50C-407E-A947-70E740481C1C}">
                <a14:useLocalDpi xmlns:a14="http://schemas.microsoft.com/office/drawing/2010/main" val="0"/>
              </a:ext>
            </a:extLst>
          </a:blip>
          <a:srcRect l="18956" t="6597" r="12019" b="24299"/>
          <a:stretch/>
        </p:blipFill>
        <p:spPr>
          <a:xfrm rot="10800000">
            <a:off x="5508104" y="1988840"/>
            <a:ext cx="1788669" cy="1454963"/>
          </a:xfrm>
          <a:prstGeom prst="rect">
            <a:avLst/>
          </a:prstGeom>
        </p:spPr>
      </p:pic>
      <p:sp>
        <p:nvSpPr>
          <p:cNvPr id="8" name="TextBox 7"/>
          <p:cNvSpPr txBox="1"/>
          <p:nvPr/>
        </p:nvSpPr>
        <p:spPr>
          <a:xfrm>
            <a:off x="1763688" y="3068960"/>
            <a:ext cx="776175" cy="369332"/>
          </a:xfrm>
          <a:prstGeom prst="rect">
            <a:avLst/>
          </a:prstGeom>
          <a:noFill/>
        </p:spPr>
        <p:txBody>
          <a:bodyPr wrap="none" rtlCol="0">
            <a:spAutoFit/>
          </a:bodyPr>
          <a:lstStyle/>
          <a:p>
            <a:r>
              <a:rPr lang="en-GB" dirty="0" smtClean="0"/>
              <a:t>anode</a:t>
            </a:r>
            <a:endParaRPr lang="en-US" dirty="0"/>
          </a:p>
        </p:txBody>
      </p:sp>
      <p:sp>
        <p:nvSpPr>
          <p:cNvPr id="9" name="TextBox 8"/>
          <p:cNvSpPr txBox="1"/>
          <p:nvPr/>
        </p:nvSpPr>
        <p:spPr>
          <a:xfrm>
            <a:off x="1619672" y="5003884"/>
            <a:ext cx="946862" cy="369332"/>
          </a:xfrm>
          <a:prstGeom prst="rect">
            <a:avLst/>
          </a:prstGeom>
          <a:noFill/>
        </p:spPr>
        <p:txBody>
          <a:bodyPr wrap="none" rtlCol="0">
            <a:spAutoFit/>
          </a:bodyPr>
          <a:lstStyle/>
          <a:p>
            <a:r>
              <a:rPr lang="en-GB" dirty="0" smtClean="0"/>
              <a:t>cathode</a:t>
            </a:r>
            <a:endParaRPr lang="en-US" dirty="0"/>
          </a:p>
        </p:txBody>
      </p:sp>
      <p:sp>
        <p:nvSpPr>
          <p:cNvPr id="11" name="TextBox 10"/>
          <p:cNvSpPr txBox="1"/>
          <p:nvPr/>
        </p:nvSpPr>
        <p:spPr>
          <a:xfrm>
            <a:off x="6748153" y="2401143"/>
            <a:ext cx="644728" cy="307777"/>
          </a:xfrm>
          <a:prstGeom prst="rect">
            <a:avLst/>
          </a:prstGeom>
          <a:noFill/>
        </p:spPr>
        <p:txBody>
          <a:bodyPr wrap="none" rtlCol="0">
            <a:spAutoFit/>
          </a:bodyPr>
          <a:lstStyle/>
          <a:p>
            <a:r>
              <a:rPr lang="en-GB" sz="1400" dirty="0" smtClean="0"/>
              <a:t>anode</a:t>
            </a:r>
            <a:endParaRPr lang="en-US" sz="1400" dirty="0"/>
          </a:p>
        </p:txBody>
      </p:sp>
      <p:sp>
        <p:nvSpPr>
          <p:cNvPr id="12" name="TextBox 11"/>
          <p:cNvSpPr txBox="1"/>
          <p:nvPr/>
        </p:nvSpPr>
        <p:spPr>
          <a:xfrm>
            <a:off x="5162310" y="2689175"/>
            <a:ext cx="777842" cy="307777"/>
          </a:xfrm>
          <a:prstGeom prst="rect">
            <a:avLst/>
          </a:prstGeom>
          <a:noFill/>
        </p:spPr>
        <p:txBody>
          <a:bodyPr wrap="none" rtlCol="0">
            <a:spAutoFit/>
          </a:bodyPr>
          <a:lstStyle/>
          <a:p>
            <a:r>
              <a:rPr lang="en-GB" sz="1400" dirty="0" smtClean="0"/>
              <a:t>cathode</a:t>
            </a:r>
            <a:endParaRPr lang="en-US" sz="1400" dirty="0"/>
          </a:p>
        </p:txBody>
      </p:sp>
    </p:spTree>
    <p:extLst>
      <p:ext uri="{BB962C8B-B14F-4D97-AF65-F5344CB8AC3E}">
        <p14:creationId xmlns:p14="http://schemas.microsoft.com/office/powerpoint/2010/main" val="412478422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904" y="476672"/>
            <a:ext cx="3240000" cy="936104"/>
          </a:xfr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effectLst/>
          <a:scene3d>
            <a:camera prst="orthographicFront"/>
            <a:lightRig rig="threePt" dir="t"/>
          </a:scene3d>
          <a:sp3d>
            <a:bevelT/>
          </a:sp3d>
        </p:spPr>
        <p:txBody>
          <a:bodyPr>
            <a:normAutofit/>
          </a:bodyPr>
          <a:lstStyle/>
          <a:p>
            <a:r>
              <a:rPr lang="en-GB" sz="3600" dirty="0" smtClean="0"/>
              <a:t>Zener diode</a:t>
            </a:r>
            <a:endParaRPr lang="en-GB" sz="3600" dirty="0"/>
          </a:p>
        </p:txBody>
      </p:sp>
      <p:sp>
        <p:nvSpPr>
          <p:cNvPr id="4" name="Text Placeholder 3"/>
          <p:cNvSpPr>
            <a:spLocks noGrp="1"/>
          </p:cNvSpPr>
          <p:nvPr>
            <p:ph type="body" sz="half" idx="2"/>
          </p:nvPr>
        </p:nvSpPr>
        <p:spPr>
          <a:xfrm>
            <a:off x="467904" y="1772816"/>
            <a:ext cx="3240000" cy="4536504"/>
          </a:xfrm>
          <a:ln>
            <a:solidFill>
              <a:schemeClr val="tx1"/>
            </a:solidFill>
          </a:ln>
        </p:spPr>
        <p:txBody>
          <a:bodyPr/>
          <a:lstStyle/>
          <a:p>
            <a:r>
              <a:rPr lang="en-GB" sz="3200" dirty="0" smtClean="0"/>
              <a:t>Circuit Symbol</a:t>
            </a:r>
          </a:p>
          <a:p>
            <a:endParaRPr lang="en-GB" dirty="0"/>
          </a:p>
          <a:p>
            <a:endParaRPr lang="en-GB" dirty="0"/>
          </a:p>
        </p:txBody>
      </p:sp>
      <p:sp>
        <p:nvSpPr>
          <p:cNvPr id="14" name="Text Placeholder 3"/>
          <p:cNvSpPr txBox="1">
            <a:spLocks/>
          </p:cNvSpPr>
          <p:nvPr/>
        </p:nvSpPr>
        <p:spPr>
          <a:xfrm>
            <a:off x="4716376" y="1772816"/>
            <a:ext cx="3240000" cy="4536504"/>
          </a:xfrm>
          <a:prstGeom prst="rect">
            <a:avLst/>
          </a:prstGeom>
          <a:ln>
            <a:solidFill>
              <a:schemeClr val="tx1"/>
            </a:solidFill>
          </a:ln>
        </p:spPr>
        <p:txBody>
          <a:bodyPr vert="horz" lIns="91440" tIns="45720" rIns="91440" bIns="45720" rtlCol="0">
            <a:normAutofit/>
          </a:bodyPr>
          <a:lstStyle>
            <a:lvl1pPr marL="0" indent="0" algn="l" defTabSz="914400" rtl="0" eaLnBrk="1" latinLnBrk="0" hangingPunct="1">
              <a:spcBef>
                <a:spcPct val="20000"/>
              </a:spcBef>
              <a:buFont typeface="Arial" pitchFamily="34" charset="0"/>
              <a:buNone/>
              <a:defRPr sz="1400" kern="1200">
                <a:solidFill>
                  <a:schemeClr val="tx1"/>
                </a:solidFill>
                <a:latin typeface="+mn-lt"/>
                <a:ea typeface="+mn-ea"/>
                <a:cs typeface="+mn-cs"/>
              </a:defRPr>
            </a:lvl1pPr>
            <a:lvl2pPr marL="457200" indent="0" algn="l" defTabSz="914400" rtl="0" eaLnBrk="1" latinLnBrk="0" hangingPunct="1">
              <a:spcBef>
                <a:spcPct val="20000"/>
              </a:spcBef>
              <a:buFont typeface="Arial" pitchFamily="34" charset="0"/>
              <a:buNone/>
              <a:defRPr sz="1200" kern="1200">
                <a:solidFill>
                  <a:schemeClr val="tx1"/>
                </a:solidFill>
                <a:latin typeface="+mn-lt"/>
                <a:ea typeface="+mn-ea"/>
                <a:cs typeface="+mn-cs"/>
              </a:defRPr>
            </a:lvl2pPr>
            <a:lvl3pPr marL="914400" indent="0" algn="l" defTabSz="914400" rtl="0" eaLnBrk="1" latinLnBrk="0" hangingPunct="1">
              <a:spcBef>
                <a:spcPct val="20000"/>
              </a:spcBef>
              <a:buFont typeface="Arial" pitchFamily="34" charset="0"/>
              <a:buNone/>
              <a:defRPr sz="1000" kern="1200">
                <a:solidFill>
                  <a:schemeClr val="tx1"/>
                </a:solidFill>
                <a:latin typeface="+mn-lt"/>
                <a:ea typeface="+mn-ea"/>
                <a:cs typeface="+mn-cs"/>
              </a:defRPr>
            </a:lvl3pPr>
            <a:lvl4pPr marL="13716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4pPr>
            <a:lvl5pPr marL="18288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5pPr>
            <a:lvl6pPr marL="22860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6pPr>
            <a:lvl7pPr marL="27432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7pPr>
            <a:lvl8pPr marL="32004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8pPr>
            <a:lvl9pPr marL="36576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9pPr>
          </a:lstStyle>
          <a:p>
            <a:endParaRPr lang="en-GB" sz="2400" dirty="0" smtClean="0"/>
          </a:p>
          <a:p>
            <a:endParaRPr lang="en-GB" sz="2400" dirty="0"/>
          </a:p>
          <a:p>
            <a:endParaRPr lang="en-GB" sz="2400" dirty="0" smtClean="0"/>
          </a:p>
          <a:p>
            <a:endParaRPr lang="en-GB" sz="2400" dirty="0" smtClean="0"/>
          </a:p>
          <a:p>
            <a:r>
              <a:rPr lang="en-US" sz="1800" dirty="0"/>
              <a:t>A </a:t>
            </a:r>
            <a:r>
              <a:rPr lang="en-US" sz="1800" b="1" dirty="0" err="1"/>
              <a:t>z</a:t>
            </a:r>
            <a:r>
              <a:rPr lang="en-US" sz="1800" b="1" dirty="0" err="1" smtClean="0"/>
              <a:t>ener</a:t>
            </a:r>
            <a:r>
              <a:rPr lang="en-US" sz="1800" b="1" dirty="0" smtClean="0"/>
              <a:t> </a:t>
            </a:r>
            <a:r>
              <a:rPr lang="en-US" sz="1800" b="1" dirty="0"/>
              <a:t>diode</a:t>
            </a:r>
            <a:r>
              <a:rPr lang="en-US" sz="1800" dirty="0"/>
              <a:t> is a </a:t>
            </a:r>
            <a:r>
              <a:rPr lang="en-US" sz="1800" dirty="0" smtClean="0"/>
              <a:t>diode which </a:t>
            </a:r>
            <a:r>
              <a:rPr lang="en-US" sz="1800" dirty="0"/>
              <a:t>allows current to flow in the forward direction in the same manner as an ideal diode, but will also permit it to flow in the reverse direction when the voltage is above a certain value known as the </a:t>
            </a:r>
            <a:r>
              <a:rPr lang="en-US" sz="1800" dirty="0" smtClean="0"/>
              <a:t>breakdown voltage.</a:t>
            </a:r>
            <a:endParaRPr lang="en-GB" sz="1600" dirty="0"/>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rcRect l="29450" t="23920" r="33737" b="24542"/>
          <a:stretch>
            <a:fillRect/>
          </a:stretch>
        </p:blipFill>
        <p:spPr>
          <a:xfrm>
            <a:off x="1259632" y="3140968"/>
            <a:ext cx="1337292" cy="1872208"/>
          </a:xfrm>
          <a:prstGeom prst="rect">
            <a:avLst/>
          </a:prstGeom>
        </p:spPr>
      </p:pic>
      <p:pic>
        <p:nvPicPr>
          <p:cNvPr id="5" name="Picture 4"/>
          <p:cNvPicPr>
            <a:picLocks noChangeAspect="1"/>
          </p:cNvPicPr>
          <p:nvPr/>
        </p:nvPicPr>
        <p:blipFill rotWithShape="1">
          <a:blip r:embed="rId3" cstate="print">
            <a:extLst>
              <a:ext uri="{28A0092B-C50C-407E-A947-70E740481C1C}">
                <a14:useLocalDpi xmlns:a14="http://schemas.microsoft.com/office/drawing/2010/main" val="0"/>
              </a:ext>
            </a:extLst>
          </a:blip>
          <a:srcRect l="23170" t="19384" r="26533" b="14721"/>
          <a:stretch/>
        </p:blipFill>
        <p:spPr>
          <a:xfrm rot="17893490">
            <a:off x="5626067" y="2212851"/>
            <a:ext cx="1378830" cy="869327"/>
          </a:xfrm>
          <a:prstGeom prst="rect">
            <a:avLst/>
          </a:prstGeom>
        </p:spPr>
      </p:pic>
      <p:sp>
        <p:nvSpPr>
          <p:cNvPr id="7" name="TextBox 6"/>
          <p:cNvSpPr txBox="1"/>
          <p:nvPr/>
        </p:nvSpPr>
        <p:spPr>
          <a:xfrm>
            <a:off x="1691680" y="2996952"/>
            <a:ext cx="776175" cy="369332"/>
          </a:xfrm>
          <a:prstGeom prst="rect">
            <a:avLst/>
          </a:prstGeom>
          <a:noFill/>
        </p:spPr>
        <p:txBody>
          <a:bodyPr wrap="none" rtlCol="0">
            <a:spAutoFit/>
          </a:bodyPr>
          <a:lstStyle/>
          <a:p>
            <a:r>
              <a:rPr lang="en-GB" dirty="0" smtClean="0"/>
              <a:t>anode</a:t>
            </a:r>
            <a:endParaRPr lang="en-US" dirty="0"/>
          </a:p>
        </p:txBody>
      </p:sp>
      <p:sp>
        <p:nvSpPr>
          <p:cNvPr id="8" name="TextBox 7"/>
          <p:cNvSpPr txBox="1"/>
          <p:nvPr/>
        </p:nvSpPr>
        <p:spPr>
          <a:xfrm>
            <a:off x="1619672" y="4869160"/>
            <a:ext cx="946862" cy="369332"/>
          </a:xfrm>
          <a:prstGeom prst="rect">
            <a:avLst/>
          </a:prstGeom>
          <a:noFill/>
        </p:spPr>
        <p:txBody>
          <a:bodyPr wrap="none" rtlCol="0">
            <a:spAutoFit/>
          </a:bodyPr>
          <a:lstStyle/>
          <a:p>
            <a:r>
              <a:rPr lang="en-GB" dirty="0" smtClean="0"/>
              <a:t>cathode</a:t>
            </a:r>
            <a:endParaRPr lang="en-US" dirty="0"/>
          </a:p>
        </p:txBody>
      </p:sp>
      <p:sp>
        <p:nvSpPr>
          <p:cNvPr id="9" name="TextBox 8"/>
          <p:cNvSpPr txBox="1"/>
          <p:nvPr/>
        </p:nvSpPr>
        <p:spPr>
          <a:xfrm>
            <a:off x="5220072" y="2617167"/>
            <a:ext cx="777842" cy="307777"/>
          </a:xfrm>
          <a:prstGeom prst="rect">
            <a:avLst/>
          </a:prstGeom>
          <a:noFill/>
        </p:spPr>
        <p:txBody>
          <a:bodyPr wrap="none" rtlCol="0">
            <a:spAutoFit/>
          </a:bodyPr>
          <a:lstStyle/>
          <a:p>
            <a:r>
              <a:rPr lang="en-GB" sz="1400" dirty="0" smtClean="0"/>
              <a:t>cathode</a:t>
            </a:r>
            <a:endParaRPr lang="en-US" sz="1400" dirty="0"/>
          </a:p>
        </p:txBody>
      </p:sp>
      <p:sp>
        <p:nvSpPr>
          <p:cNvPr id="10" name="TextBox 9"/>
          <p:cNvSpPr txBox="1"/>
          <p:nvPr/>
        </p:nvSpPr>
        <p:spPr>
          <a:xfrm>
            <a:off x="6660232" y="2276872"/>
            <a:ext cx="644728" cy="307777"/>
          </a:xfrm>
          <a:prstGeom prst="rect">
            <a:avLst/>
          </a:prstGeom>
          <a:noFill/>
        </p:spPr>
        <p:txBody>
          <a:bodyPr wrap="none" rtlCol="0">
            <a:spAutoFit/>
          </a:bodyPr>
          <a:lstStyle/>
          <a:p>
            <a:r>
              <a:rPr lang="en-GB" sz="1400" dirty="0" smtClean="0"/>
              <a:t>anode</a:t>
            </a:r>
            <a:endParaRPr lang="en-US" sz="1400" dirty="0"/>
          </a:p>
        </p:txBody>
      </p:sp>
    </p:spTree>
    <p:extLst>
      <p:ext uri="{BB962C8B-B14F-4D97-AF65-F5344CB8AC3E}">
        <p14:creationId xmlns:p14="http://schemas.microsoft.com/office/powerpoint/2010/main" val="422063260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904" y="476672"/>
            <a:ext cx="3240000" cy="936104"/>
          </a:xfr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effectLst/>
          <a:scene3d>
            <a:camera prst="orthographicFront"/>
            <a:lightRig rig="threePt" dir="t"/>
          </a:scene3d>
          <a:sp3d>
            <a:bevelT/>
          </a:sp3d>
        </p:spPr>
        <p:txBody>
          <a:bodyPr>
            <a:normAutofit fontScale="90000"/>
          </a:bodyPr>
          <a:lstStyle/>
          <a:p>
            <a:r>
              <a:rPr lang="en-GB" sz="2800" dirty="0" smtClean="0"/>
              <a:t>Light Emitting Diode</a:t>
            </a:r>
            <a:br>
              <a:rPr lang="en-GB" sz="2800" dirty="0" smtClean="0"/>
            </a:br>
            <a:r>
              <a:rPr lang="en-GB" sz="2800" dirty="0" smtClean="0"/>
              <a:t>(LED)</a:t>
            </a:r>
            <a:endParaRPr lang="en-GB" sz="2800" dirty="0"/>
          </a:p>
        </p:txBody>
      </p:sp>
      <p:sp>
        <p:nvSpPr>
          <p:cNvPr id="4" name="Text Placeholder 3"/>
          <p:cNvSpPr>
            <a:spLocks noGrp="1"/>
          </p:cNvSpPr>
          <p:nvPr>
            <p:ph type="body" sz="half" idx="2"/>
          </p:nvPr>
        </p:nvSpPr>
        <p:spPr>
          <a:xfrm>
            <a:off x="467904" y="1772816"/>
            <a:ext cx="3240000" cy="4536504"/>
          </a:xfrm>
          <a:ln>
            <a:solidFill>
              <a:schemeClr val="tx1"/>
            </a:solidFill>
          </a:ln>
        </p:spPr>
        <p:txBody>
          <a:bodyPr/>
          <a:lstStyle/>
          <a:p>
            <a:r>
              <a:rPr lang="en-GB" sz="3200" dirty="0" smtClean="0"/>
              <a:t>Circuit Symbol</a:t>
            </a:r>
          </a:p>
          <a:p>
            <a:endParaRPr lang="en-GB" dirty="0"/>
          </a:p>
          <a:p>
            <a:endParaRPr lang="en-GB" dirty="0"/>
          </a:p>
        </p:txBody>
      </p:sp>
      <p:sp>
        <p:nvSpPr>
          <p:cNvPr id="14" name="Text Placeholder 3"/>
          <p:cNvSpPr txBox="1">
            <a:spLocks/>
          </p:cNvSpPr>
          <p:nvPr/>
        </p:nvSpPr>
        <p:spPr>
          <a:xfrm>
            <a:off x="4716376" y="1772816"/>
            <a:ext cx="3240000" cy="4536504"/>
          </a:xfrm>
          <a:prstGeom prst="rect">
            <a:avLst/>
          </a:prstGeom>
          <a:ln>
            <a:solidFill>
              <a:schemeClr val="tx1"/>
            </a:solidFill>
          </a:ln>
        </p:spPr>
        <p:txBody>
          <a:bodyPr vert="horz" lIns="91440" tIns="45720" rIns="91440" bIns="45720" rtlCol="0">
            <a:normAutofit/>
          </a:bodyPr>
          <a:lstStyle>
            <a:lvl1pPr marL="0" indent="0" algn="l" defTabSz="914400" rtl="0" eaLnBrk="1" latinLnBrk="0" hangingPunct="1">
              <a:spcBef>
                <a:spcPct val="20000"/>
              </a:spcBef>
              <a:buFont typeface="Arial" pitchFamily="34" charset="0"/>
              <a:buNone/>
              <a:defRPr sz="1400" kern="1200">
                <a:solidFill>
                  <a:schemeClr val="tx1"/>
                </a:solidFill>
                <a:latin typeface="+mn-lt"/>
                <a:ea typeface="+mn-ea"/>
                <a:cs typeface="+mn-cs"/>
              </a:defRPr>
            </a:lvl1pPr>
            <a:lvl2pPr marL="457200" indent="0" algn="l" defTabSz="914400" rtl="0" eaLnBrk="1" latinLnBrk="0" hangingPunct="1">
              <a:spcBef>
                <a:spcPct val="20000"/>
              </a:spcBef>
              <a:buFont typeface="Arial" pitchFamily="34" charset="0"/>
              <a:buNone/>
              <a:defRPr sz="1200" kern="1200">
                <a:solidFill>
                  <a:schemeClr val="tx1"/>
                </a:solidFill>
                <a:latin typeface="+mn-lt"/>
                <a:ea typeface="+mn-ea"/>
                <a:cs typeface="+mn-cs"/>
              </a:defRPr>
            </a:lvl2pPr>
            <a:lvl3pPr marL="914400" indent="0" algn="l" defTabSz="914400" rtl="0" eaLnBrk="1" latinLnBrk="0" hangingPunct="1">
              <a:spcBef>
                <a:spcPct val="20000"/>
              </a:spcBef>
              <a:buFont typeface="Arial" pitchFamily="34" charset="0"/>
              <a:buNone/>
              <a:defRPr sz="1000" kern="1200">
                <a:solidFill>
                  <a:schemeClr val="tx1"/>
                </a:solidFill>
                <a:latin typeface="+mn-lt"/>
                <a:ea typeface="+mn-ea"/>
                <a:cs typeface="+mn-cs"/>
              </a:defRPr>
            </a:lvl3pPr>
            <a:lvl4pPr marL="13716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4pPr>
            <a:lvl5pPr marL="18288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5pPr>
            <a:lvl6pPr marL="22860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6pPr>
            <a:lvl7pPr marL="27432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7pPr>
            <a:lvl8pPr marL="32004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8pPr>
            <a:lvl9pPr marL="36576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9pPr>
          </a:lstStyle>
          <a:p>
            <a:endParaRPr lang="en-GB" sz="2400" dirty="0" smtClean="0"/>
          </a:p>
          <a:p>
            <a:endParaRPr lang="en-GB" sz="2400" dirty="0"/>
          </a:p>
          <a:p>
            <a:endParaRPr lang="en-GB" sz="2400" dirty="0" smtClean="0"/>
          </a:p>
          <a:p>
            <a:endParaRPr lang="en-GB" sz="2400" dirty="0" smtClean="0"/>
          </a:p>
          <a:p>
            <a:endParaRPr lang="en-US" sz="1600" dirty="0" smtClean="0"/>
          </a:p>
          <a:p>
            <a:endParaRPr lang="en-US" sz="1600" dirty="0"/>
          </a:p>
          <a:p>
            <a:endParaRPr lang="en-US" sz="1600" dirty="0" smtClean="0"/>
          </a:p>
          <a:p>
            <a:r>
              <a:rPr lang="en-US" sz="2000" dirty="0" smtClean="0"/>
              <a:t>An</a:t>
            </a:r>
            <a:r>
              <a:rPr lang="en-US" sz="2000" b="1" dirty="0" smtClean="0"/>
              <a:t> </a:t>
            </a:r>
            <a:r>
              <a:rPr lang="en-US" sz="2000" b="1" dirty="0"/>
              <a:t>LED</a:t>
            </a:r>
            <a:r>
              <a:rPr lang="en-US" sz="2000" dirty="0"/>
              <a:t>, or Light Emitting Diode, </a:t>
            </a:r>
            <a:r>
              <a:rPr lang="en-US" sz="2000" dirty="0" smtClean="0"/>
              <a:t>is an electronic device that emits light when an electrical current is passed through it.</a:t>
            </a:r>
            <a:endParaRPr lang="en-GB" sz="2000" dirty="0"/>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rcRect l="17949" t="19048" r="30769" b="26190"/>
          <a:stretch>
            <a:fillRect/>
          </a:stretch>
        </p:blipFill>
        <p:spPr>
          <a:xfrm>
            <a:off x="971600" y="2924944"/>
            <a:ext cx="1878470" cy="2160240"/>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36823" y="2165424"/>
            <a:ext cx="1599106" cy="1479600"/>
          </a:xfrm>
          <a:prstGeom prst="rect">
            <a:avLst/>
          </a:prstGeom>
        </p:spPr>
      </p:pic>
    </p:spTree>
    <p:extLst>
      <p:ext uri="{BB962C8B-B14F-4D97-AF65-F5344CB8AC3E}">
        <p14:creationId xmlns:p14="http://schemas.microsoft.com/office/powerpoint/2010/main" val="119190292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904" y="476672"/>
            <a:ext cx="3240000" cy="936104"/>
          </a:xfr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effectLst/>
          <a:scene3d>
            <a:camera prst="orthographicFront"/>
            <a:lightRig rig="threePt" dir="t"/>
          </a:scene3d>
          <a:sp3d>
            <a:bevelT/>
          </a:sp3d>
        </p:spPr>
        <p:txBody>
          <a:bodyPr>
            <a:normAutofit/>
          </a:bodyPr>
          <a:lstStyle/>
          <a:p>
            <a:r>
              <a:rPr lang="en-GB" sz="2800" dirty="0" smtClean="0"/>
              <a:t>Transistors</a:t>
            </a:r>
            <a:endParaRPr lang="en-GB" sz="2800" dirty="0"/>
          </a:p>
        </p:txBody>
      </p:sp>
      <p:sp>
        <p:nvSpPr>
          <p:cNvPr id="4" name="Text Placeholder 3"/>
          <p:cNvSpPr>
            <a:spLocks noGrp="1"/>
          </p:cNvSpPr>
          <p:nvPr>
            <p:ph type="body" sz="half" idx="2"/>
          </p:nvPr>
        </p:nvSpPr>
        <p:spPr>
          <a:xfrm>
            <a:off x="467904" y="1772816"/>
            <a:ext cx="3240000" cy="4536504"/>
          </a:xfrm>
          <a:ln>
            <a:solidFill>
              <a:schemeClr val="tx1"/>
            </a:solidFill>
          </a:ln>
        </p:spPr>
        <p:txBody>
          <a:bodyPr/>
          <a:lstStyle/>
          <a:p>
            <a:r>
              <a:rPr lang="en-GB" sz="3200" dirty="0" smtClean="0"/>
              <a:t>Circuit Symbol</a:t>
            </a:r>
          </a:p>
          <a:p>
            <a:endParaRPr lang="en-GB" dirty="0"/>
          </a:p>
          <a:p>
            <a:endParaRPr lang="en-GB" dirty="0"/>
          </a:p>
        </p:txBody>
      </p:sp>
      <p:sp>
        <p:nvSpPr>
          <p:cNvPr id="14" name="Text Placeholder 3"/>
          <p:cNvSpPr txBox="1">
            <a:spLocks/>
          </p:cNvSpPr>
          <p:nvPr/>
        </p:nvSpPr>
        <p:spPr>
          <a:xfrm>
            <a:off x="4716376" y="1772816"/>
            <a:ext cx="3240000" cy="4536504"/>
          </a:xfrm>
          <a:prstGeom prst="rect">
            <a:avLst/>
          </a:prstGeom>
          <a:ln>
            <a:solidFill>
              <a:schemeClr val="tx1"/>
            </a:solidFill>
          </a:ln>
        </p:spPr>
        <p:txBody>
          <a:bodyPr vert="horz" lIns="91440" tIns="45720" rIns="91440" bIns="45720" rtlCol="0">
            <a:normAutofit/>
          </a:bodyPr>
          <a:lstStyle>
            <a:lvl1pPr marL="0" indent="0" algn="l" defTabSz="914400" rtl="0" eaLnBrk="1" latinLnBrk="0" hangingPunct="1">
              <a:spcBef>
                <a:spcPct val="20000"/>
              </a:spcBef>
              <a:buFont typeface="Arial" pitchFamily="34" charset="0"/>
              <a:buNone/>
              <a:defRPr sz="1400" kern="1200">
                <a:solidFill>
                  <a:schemeClr val="tx1"/>
                </a:solidFill>
                <a:latin typeface="+mn-lt"/>
                <a:ea typeface="+mn-ea"/>
                <a:cs typeface="+mn-cs"/>
              </a:defRPr>
            </a:lvl1pPr>
            <a:lvl2pPr marL="457200" indent="0" algn="l" defTabSz="914400" rtl="0" eaLnBrk="1" latinLnBrk="0" hangingPunct="1">
              <a:spcBef>
                <a:spcPct val="20000"/>
              </a:spcBef>
              <a:buFont typeface="Arial" pitchFamily="34" charset="0"/>
              <a:buNone/>
              <a:defRPr sz="1200" kern="1200">
                <a:solidFill>
                  <a:schemeClr val="tx1"/>
                </a:solidFill>
                <a:latin typeface="+mn-lt"/>
                <a:ea typeface="+mn-ea"/>
                <a:cs typeface="+mn-cs"/>
              </a:defRPr>
            </a:lvl2pPr>
            <a:lvl3pPr marL="914400" indent="0" algn="l" defTabSz="914400" rtl="0" eaLnBrk="1" latinLnBrk="0" hangingPunct="1">
              <a:spcBef>
                <a:spcPct val="20000"/>
              </a:spcBef>
              <a:buFont typeface="Arial" pitchFamily="34" charset="0"/>
              <a:buNone/>
              <a:defRPr sz="1000" kern="1200">
                <a:solidFill>
                  <a:schemeClr val="tx1"/>
                </a:solidFill>
                <a:latin typeface="+mn-lt"/>
                <a:ea typeface="+mn-ea"/>
                <a:cs typeface="+mn-cs"/>
              </a:defRPr>
            </a:lvl3pPr>
            <a:lvl4pPr marL="13716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4pPr>
            <a:lvl5pPr marL="18288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5pPr>
            <a:lvl6pPr marL="22860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6pPr>
            <a:lvl7pPr marL="27432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7pPr>
            <a:lvl8pPr marL="32004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8pPr>
            <a:lvl9pPr marL="36576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9pPr>
          </a:lstStyle>
          <a:p>
            <a:endParaRPr lang="en-GB" sz="2400" dirty="0" smtClean="0"/>
          </a:p>
          <a:p>
            <a:endParaRPr lang="en-GB" sz="2400" dirty="0"/>
          </a:p>
          <a:p>
            <a:endParaRPr lang="en-GB" sz="2400" dirty="0" smtClean="0"/>
          </a:p>
          <a:p>
            <a:endParaRPr lang="en-GB" sz="2400" dirty="0" smtClean="0"/>
          </a:p>
          <a:p>
            <a:endParaRPr lang="en-US" sz="1600" dirty="0" smtClean="0"/>
          </a:p>
          <a:p>
            <a:endParaRPr lang="en-US" sz="1600" dirty="0" smtClean="0"/>
          </a:p>
          <a:p>
            <a:r>
              <a:rPr lang="en-US" sz="1800" b="1" dirty="0" smtClean="0"/>
              <a:t>Transistors </a:t>
            </a:r>
            <a:r>
              <a:rPr lang="en-US" sz="1800" dirty="0" smtClean="0"/>
              <a:t>are </a:t>
            </a:r>
            <a:r>
              <a:rPr lang="en-US" sz="1800" dirty="0"/>
              <a:t>electronic component used in </a:t>
            </a:r>
            <a:r>
              <a:rPr lang="en-US" sz="1800" dirty="0" smtClean="0"/>
              <a:t>circuits </a:t>
            </a:r>
            <a:r>
              <a:rPr lang="en-US" sz="1800" dirty="0"/>
              <a:t>to </a:t>
            </a:r>
            <a:r>
              <a:rPr lang="en-US" sz="1800" dirty="0" smtClean="0"/>
              <a:t>control </a:t>
            </a:r>
            <a:r>
              <a:rPr lang="en-US" sz="1800" dirty="0"/>
              <a:t>large </a:t>
            </a:r>
            <a:r>
              <a:rPr lang="en-US" sz="1800" dirty="0" smtClean="0"/>
              <a:t>amounts </a:t>
            </a:r>
            <a:r>
              <a:rPr lang="en-US" sz="1800" dirty="0"/>
              <a:t>of current </a:t>
            </a:r>
            <a:r>
              <a:rPr lang="en-US" sz="1800" dirty="0" smtClean="0"/>
              <a:t>with </a:t>
            </a:r>
            <a:r>
              <a:rPr lang="en-US" sz="1800" dirty="0"/>
              <a:t>a small amount </a:t>
            </a:r>
            <a:r>
              <a:rPr lang="en-US" sz="1800" dirty="0" smtClean="0"/>
              <a:t> </a:t>
            </a:r>
            <a:r>
              <a:rPr lang="en-US" sz="1800" dirty="0"/>
              <a:t>current.</a:t>
            </a:r>
            <a:endParaRPr lang="en-US" sz="1800" dirty="0" smtClean="0"/>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rcRect l="21622" t="17339" r="24324" b="25979"/>
          <a:stretch>
            <a:fillRect/>
          </a:stretch>
        </p:blipFill>
        <p:spPr>
          <a:xfrm>
            <a:off x="1259632" y="3140968"/>
            <a:ext cx="1440160" cy="1728192"/>
          </a:xfrm>
          <a:prstGeom prst="rect">
            <a:avLst/>
          </a:prstGeom>
        </p:spPr>
      </p:pic>
      <p:pic>
        <p:nvPicPr>
          <p:cNvPr id="7" name="Picture 6"/>
          <p:cNvPicPr>
            <a:picLocks noChangeAspect="1"/>
          </p:cNvPicPr>
          <p:nvPr/>
        </p:nvPicPr>
        <p:blipFill rotWithShape="1">
          <a:blip r:embed="rId3" cstate="print">
            <a:extLst>
              <a:ext uri="{28A0092B-C50C-407E-A947-70E740481C1C}">
                <a14:useLocalDpi xmlns:a14="http://schemas.microsoft.com/office/drawing/2010/main" val="0"/>
              </a:ext>
            </a:extLst>
          </a:blip>
          <a:srcRect b="15168"/>
          <a:stretch/>
        </p:blipFill>
        <p:spPr>
          <a:xfrm>
            <a:off x="5652120" y="1916833"/>
            <a:ext cx="914400" cy="1640284"/>
          </a:xfrm>
          <a:prstGeom prst="rect">
            <a:avLst/>
          </a:prstGeom>
        </p:spPr>
      </p:pic>
    </p:spTree>
    <p:extLst>
      <p:ext uri="{BB962C8B-B14F-4D97-AF65-F5344CB8AC3E}">
        <p14:creationId xmlns:p14="http://schemas.microsoft.com/office/powerpoint/2010/main" val="93631925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904" y="476672"/>
            <a:ext cx="3240000" cy="936104"/>
          </a:xfr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effectLst/>
          <a:scene3d>
            <a:camera prst="orthographicFront"/>
            <a:lightRig rig="threePt" dir="t"/>
          </a:scene3d>
          <a:sp3d>
            <a:bevelT/>
          </a:sp3d>
        </p:spPr>
        <p:txBody>
          <a:bodyPr>
            <a:normAutofit fontScale="90000"/>
          </a:bodyPr>
          <a:lstStyle/>
          <a:p>
            <a:r>
              <a:rPr lang="en-GB" sz="2800" dirty="0" smtClean="0"/>
              <a:t>Operational amplifier (Op Amp)</a:t>
            </a:r>
            <a:endParaRPr lang="en-GB" sz="2800" dirty="0"/>
          </a:p>
        </p:txBody>
      </p:sp>
      <p:sp>
        <p:nvSpPr>
          <p:cNvPr id="4" name="Text Placeholder 3"/>
          <p:cNvSpPr>
            <a:spLocks noGrp="1"/>
          </p:cNvSpPr>
          <p:nvPr>
            <p:ph type="body" sz="half" idx="2"/>
          </p:nvPr>
        </p:nvSpPr>
        <p:spPr>
          <a:xfrm>
            <a:off x="467904" y="1772816"/>
            <a:ext cx="3240000" cy="4536504"/>
          </a:xfrm>
          <a:ln>
            <a:solidFill>
              <a:schemeClr val="tx1"/>
            </a:solidFill>
          </a:ln>
        </p:spPr>
        <p:txBody>
          <a:bodyPr/>
          <a:lstStyle/>
          <a:p>
            <a:r>
              <a:rPr lang="en-GB" sz="3200" dirty="0" smtClean="0"/>
              <a:t>Circuit Symbol</a:t>
            </a:r>
          </a:p>
          <a:p>
            <a:endParaRPr lang="en-GB" dirty="0"/>
          </a:p>
          <a:p>
            <a:endParaRPr lang="en-GB" dirty="0"/>
          </a:p>
        </p:txBody>
      </p:sp>
      <p:sp>
        <p:nvSpPr>
          <p:cNvPr id="14" name="Text Placeholder 3"/>
          <p:cNvSpPr txBox="1">
            <a:spLocks/>
          </p:cNvSpPr>
          <p:nvPr/>
        </p:nvSpPr>
        <p:spPr>
          <a:xfrm>
            <a:off x="4716376" y="1772816"/>
            <a:ext cx="3240000" cy="4536504"/>
          </a:xfrm>
          <a:prstGeom prst="rect">
            <a:avLst/>
          </a:prstGeom>
          <a:ln>
            <a:solidFill>
              <a:schemeClr val="tx1"/>
            </a:solidFill>
          </a:ln>
        </p:spPr>
        <p:txBody>
          <a:bodyPr vert="horz" lIns="91440" tIns="45720" rIns="91440" bIns="45720" rtlCol="0">
            <a:normAutofit fontScale="92500" lnSpcReduction="20000"/>
          </a:bodyPr>
          <a:lstStyle>
            <a:lvl1pPr marL="0" indent="0" algn="l" defTabSz="914400" rtl="0" eaLnBrk="1" latinLnBrk="0" hangingPunct="1">
              <a:spcBef>
                <a:spcPct val="20000"/>
              </a:spcBef>
              <a:buFont typeface="Arial" pitchFamily="34" charset="0"/>
              <a:buNone/>
              <a:defRPr sz="1400" kern="1200">
                <a:solidFill>
                  <a:schemeClr val="tx1"/>
                </a:solidFill>
                <a:latin typeface="+mn-lt"/>
                <a:ea typeface="+mn-ea"/>
                <a:cs typeface="+mn-cs"/>
              </a:defRPr>
            </a:lvl1pPr>
            <a:lvl2pPr marL="457200" indent="0" algn="l" defTabSz="914400" rtl="0" eaLnBrk="1" latinLnBrk="0" hangingPunct="1">
              <a:spcBef>
                <a:spcPct val="20000"/>
              </a:spcBef>
              <a:buFont typeface="Arial" pitchFamily="34" charset="0"/>
              <a:buNone/>
              <a:defRPr sz="1200" kern="1200">
                <a:solidFill>
                  <a:schemeClr val="tx1"/>
                </a:solidFill>
                <a:latin typeface="+mn-lt"/>
                <a:ea typeface="+mn-ea"/>
                <a:cs typeface="+mn-cs"/>
              </a:defRPr>
            </a:lvl2pPr>
            <a:lvl3pPr marL="914400" indent="0" algn="l" defTabSz="914400" rtl="0" eaLnBrk="1" latinLnBrk="0" hangingPunct="1">
              <a:spcBef>
                <a:spcPct val="20000"/>
              </a:spcBef>
              <a:buFont typeface="Arial" pitchFamily="34" charset="0"/>
              <a:buNone/>
              <a:defRPr sz="1000" kern="1200">
                <a:solidFill>
                  <a:schemeClr val="tx1"/>
                </a:solidFill>
                <a:latin typeface="+mn-lt"/>
                <a:ea typeface="+mn-ea"/>
                <a:cs typeface="+mn-cs"/>
              </a:defRPr>
            </a:lvl3pPr>
            <a:lvl4pPr marL="13716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4pPr>
            <a:lvl5pPr marL="18288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5pPr>
            <a:lvl6pPr marL="22860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6pPr>
            <a:lvl7pPr marL="27432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7pPr>
            <a:lvl8pPr marL="32004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8pPr>
            <a:lvl9pPr marL="36576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9pPr>
          </a:lstStyle>
          <a:p>
            <a:endParaRPr lang="en-GB" sz="2400" dirty="0" smtClean="0"/>
          </a:p>
          <a:p>
            <a:endParaRPr lang="en-GB" sz="2400" dirty="0"/>
          </a:p>
          <a:p>
            <a:endParaRPr lang="en-GB" sz="2400" dirty="0" smtClean="0"/>
          </a:p>
          <a:p>
            <a:endParaRPr lang="en-GB" sz="2400" dirty="0" smtClean="0"/>
          </a:p>
          <a:p>
            <a:endParaRPr lang="en-US" sz="1600" dirty="0" smtClean="0"/>
          </a:p>
          <a:p>
            <a:endParaRPr lang="en-US" sz="1600" dirty="0"/>
          </a:p>
          <a:p>
            <a:endParaRPr lang="en-US" sz="1600" dirty="0" smtClean="0"/>
          </a:p>
          <a:p>
            <a:r>
              <a:rPr lang="en-US" sz="2000" dirty="0"/>
              <a:t>An </a:t>
            </a:r>
            <a:r>
              <a:rPr lang="en-US" sz="2000" b="1" dirty="0"/>
              <a:t>operational amplifier</a:t>
            </a:r>
            <a:r>
              <a:rPr lang="en-US" sz="2000" dirty="0"/>
              <a:t> (op-amp) is a  high-gain </a:t>
            </a:r>
            <a:r>
              <a:rPr lang="en-US" sz="2000" dirty="0" smtClean="0"/>
              <a:t>electronic voltage</a:t>
            </a:r>
            <a:r>
              <a:rPr lang="en-US" sz="2000" dirty="0"/>
              <a:t> </a:t>
            </a:r>
            <a:r>
              <a:rPr lang="en-US" sz="2000" dirty="0" smtClean="0"/>
              <a:t>amplifier</a:t>
            </a:r>
            <a:r>
              <a:rPr lang="en-US" sz="2000" dirty="0"/>
              <a:t> </a:t>
            </a:r>
            <a:r>
              <a:rPr lang="en-US" sz="2000" dirty="0" smtClean="0"/>
              <a:t>with </a:t>
            </a:r>
            <a:r>
              <a:rPr lang="en-US" sz="2000" dirty="0"/>
              <a:t>a differential input </a:t>
            </a:r>
            <a:r>
              <a:rPr lang="en-US" sz="2000" dirty="0" smtClean="0"/>
              <a:t>and an output.</a:t>
            </a:r>
            <a:r>
              <a:rPr lang="en-US" sz="2000" dirty="0"/>
              <a:t> An op-amp produces an output voltage that is typically hundreds of thousands of times larger than the voltage </a:t>
            </a:r>
            <a:r>
              <a:rPr lang="en-US" sz="2000" i="1" dirty="0"/>
              <a:t>difference</a:t>
            </a:r>
            <a:r>
              <a:rPr lang="en-US" sz="2000" dirty="0"/>
              <a:t> between its input terminals</a:t>
            </a:r>
            <a:r>
              <a:rPr lang="en-US" sz="2000" dirty="0" smtClean="0"/>
              <a:t>.</a:t>
            </a:r>
            <a:endParaRPr lang="en-GB" sz="2000" dirty="0"/>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rcRect l="15540" t="17237" r="22302" b="21204"/>
          <a:stretch>
            <a:fillRect/>
          </a:stretch>
        </p:blipFill>
        <p:spPr>
          <a:xfrm>
            <a:off x="1055129" y="3140968"/>
            <a:ext cx="2004703" cy="2088232"/>
          </a:xfrm>
          <a:prstGeom prst="rect">
            <a:avLst/>
          </a:prstGeom>
        </p:spPr>
      </p:pic>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220073" y="1844823"/>
            <a:ext cx="2084856" cy="1860333"/>
          </a:xfrm>
          <a:prstGeom prst="rect">
            <a:avLst/>
          </a:prstGeom>
        </p:spPr>
      </p:pic>
    </p:spTree>
    <p:extLst>
      <p:ext uri="{BB962C8B-B14F-4D97-AF65-F5344CB8AC3E}">
        <p14:creationId xmlns:p14="http://schemas.microsoft.com/office/powerpoint/2010/main" val="210757420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904" y="476672"/>
            <a:ext cx="3240000" cy="936104"/>
          </a:xfr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effectLst/>
          <a:scene3d>
            <a:camera prst="orthographicFront"/>
            <a:lightRig rig="threePt" dir="t"/>
          </a:scene3d>
          <a:sp3d>
            <a:bevelT/>
          </a:sp3d>
        </p:spPr>
        <p:txBody>
          <a:bodyPr>
            <a:normAutofit/>
          </a:bodyPr>
          <a:lstStyle/>
          <a:p>
            <a:r>
              <a:rPr lang="en-GB" sz="2800" dirty="0" smtClean="0"/>
              <a:t>555 timer IC</a:t>
            </a:r>
            <a:endParaRPr lang="en-GB" sz="2800" dirty="0"/>
          </a:p>
        </p:txBody>
      </p:sp>
      <p:sp>
        <p:nvSpPr>
          <p:cNvPr id="4" name="Text Placeholder 3"/>
          <p:cNvSpPr>
            <a:spLocks noGrp="1"/>
          </p:cNvSpPr>
          <p:nvPr>
            <p:ph type="body" sz="half" idx="2"/>
          </p:nvPr>
        </p:nvSpPr>
        <p:spPr>
          <a:xfrm>
            <a:off x="467904" y="1772816"/>
            <a:ext cx="3240000" cy="4536504"/>
          </a:xfrm>
          <a:ln>
            <a:solidFill>
              <a:schemeClr val="tx1"/>
            </a:solidFill>
          </a:ln>
        </p:spPr>
        <p:txBody>
          <a:bodyPr/>
          <a:lstStyle/>
          <a:p>
            <a:r>
              <a:rPr lang="en-GB" sz="3200" dirty="0" smtClean="0"/>
              <a:t>Circuit Symbol</a:t>
            </a:r>
          </a:p>
          <a:p>
            <a:endParaRPr lang="en-GB" dirty="0"/>
          </a:p>
          <a:p>
            <a:endParaRPr lang="en-GB" dirty="0"/>
          </a:p>
        </p:txBody>
      </p:sp>
      <p:sp>
        <p:nvSpPr>
          <p:cNvPr id="14" name="Text Placeholder 3"/>
          <p:cNvSpPr txBox="1">
            <a:spLocks/>
          </p:cNvSpPr>
          <p:nvPr/>
        </p:nvSpPr>
        <p:spPr>
          <a:xfrm>
            <a:off x="4716376" y="1772816"/>
            <a:ext cx="3240000" cy="4536504"/>
          </a:xfrm>
          <a:prstGeom prst="rect">
            <a:avLst/>
          </a:prstGeom>
          <a:ln>
            <a:solidFill>
              <a:schemeClr val="tx1"/>
            </a:solidFill>
          </a:ln>
        </p:spPr>
        <p:txBody>
          <a:bodyPr vert="horz" lIns="91440" tIns="45720" rIns="91440" bIns="45720" rtlCol="0">
            <a:normAutofit lnSpcReduction="10000"/>
          </a:bodyPr>
          <a:lstStyle>
            <a:lvl1pPr marL="0" indent="0" algn="l" defTabSz="914400" rtl="0" eaLnBrk="1" latinLnBrk="0" hangingPunct="1">
              <a:spcBef>
                <a:spcPct val="20000"/>
              </a:spcBef>
              <a:buFont typeface="Arial" pitchFamily="34" charset="0"/>
              <a:buNone/>
              <a:defRPr sz="1400" kern="1200">
                <a:solidFill>
                  <a:schemeClr val="tx1"/>
                </a:solidFill>
                <a:latin typeface="+mn-lt"/>
                <a:ea typeface="+mn-ea"/>
                <a:cs typeface="+mn-cs"/>
              </a:defRPr>
            </a:lvl1pPr>
            <a:lvl2pPr marL="457200" indent="0" algn="l" defTabSz="914400" rtl="0" eaLnBrk="1" latinLnBrk="0" hangingPunct="1">
              <a:spcBef>
                <a:spcPct val="20000"/>
              </a:spcBef>
              <a:buFont typeface="Arial" pitchFamily="34" charset="0"/>
              <a:buNone/>
              <a:defRPr sz="1200" kern="1200">
                <a:solidFill>
                  <a:schemeClr val="tx1"/>
                </a:solidFill>
                <a:latin typeface="+mn-lt"/>
                <a:ea typeface="+mn-ea"/>
                <a:cs typeface="+mn-cs"/>
              </a:defRPr>
            </a:lvl2pPr>
            <a:lvl3pPr marL="914400" indent="0" algn="l" defTabSz="914400" rtl="0" eaLnBrk="1" latinLnBrk="0" hangingPunct="1">
              <a:spcBef>
                <a:spcPct val="20000"/>
              </a:spcBef>
              <a:buFont typeface="Arial" pitchFamily="34" charset="0"/>
              <a:buNone/>
              <a:defRPr sz="1000" kern="1200">
                <a:solidFill>
                  <a:schemeClr val="tx1"/>
                </a:solidFill>
                <a:latin typeface="+mn-lt"/>
                <a:ea typeface="+mn-ea"/>
                <a:cs typeface="+mn-cs"/>
              </a:defRPr>
            </a:lvl3pPr>
            <a:lvl4pPr marL="13716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4pPr>
            <a:lvl5pPr marL="18288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5pPr>
            <a:lvl6pPr marL="22860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6pPr>
            <a:lvl7pPr marL="27432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7pPr>
            <a:lvl8pPr marL="32004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8pPr>
            <a:lvl9pPr marL="36576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9pPr>
          </a:lstStyle>
          <a:p>
            <a:endParaRPr lang="en-GB" sz="2400" dirty="0" smtClean="0"/>
          </a:p>
          <a:p>
            <a:endParaRPr lang="en-GB" sz="2400" dirty="0"/>
          </a:p>
          <a:p>
            <a:endParaRPr lang="en-GB" sz="2400" dirty="0" smtClean="0"/>
          </a:p>
          <a:p>
            <a:endParaRPr lang="en-GB" sz="2400" dirty="0" smtClean="0"/>
          </a:p>
          <a:p>
            <a:endParaRPr lang="en-US" sz="1600" dirty="0" smtClean="0"/>
          </a:p>
          <a:p>
            <a:endParaRPr lang="en-US" sz="1600" dirty="0" smtClean="0"/>
          </a:p>
          <a:p>
            <a:r>
              <a:rPr lang="en-US" sz="1800" dirty="0"/>
              <a:t>The </a:t>
            </a:r>
            <a:r>
              <a:rPr lang="en-US" sz="1800" b="1" dirty="0"/>
              <a:t>555 timer IC</a:t>
            </a:r>
            <a:r>
              <a:rPr lang="en-US" sz="1800" dirty="0"/>
              <a:t> is an </a:t>
            </a:r>
            <a:r>
              <a:rPr lang="en-US" sz="1800" dirty="0" smtClean="0"/>
              <a:t>integrated </a:t>
            </a:r>
            <a:r>
              <a:rPr lang="en-US" sz="1800" dirty="0"/>
              <a:t>circuit (chip) used in a variety of timer, pulse generation, and oscillator </a:t>
            </a:r>
            <a:r>
              <a:rPr lang="en-US" sz="1800" dirty="0" smtClean="0"/>
              <a:t>applications.</a:t>
            </a:r>
          </a:p>
          <a:p>
            <a:endParaRPr lang="en-US" sz="1800" dirty="0" smtClean="0"/>
          </a:p>
          <a:p>
            <a:r>
              <a:rPr lang="en-US" sz="1800" dirty="0" smtClean="0"/>
              <a:t>The </a:t>
            </a:r>
            <a:r>
              <a:rPr lang="en-US" sz="1800" dirty="0"/>
              <a:t>555 can be used to provide time delays, as an oscillator, and as a flip-flop element.</a:t>
            </a:r>
            <a:endParaRPr lang="en-GB" sz="2000" dirty="0"/>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rcRect l="10256" t="10256" r="10256" b="12821"/>
          <a:stretch>
            <a:fillRect/>
          </a:stretch>
        </p:blipFill>
        <p:spPr>
          <a:xfrm>
            <a:off x="971599" y="2924944"/>
            <a:ext cx="2381065" cy="2304256"/>
          </a:xfrm>
          <a:prstGeom prst="rect">
            <a:avLst/>
          </a:prstGeom>
        </p:spPr>
      </p:pic>
      <p:pic>
        <p:nvPicPr>
          <p:cNvPr id="5" name="Picture 4"/>
          <p:cNvPicPr>
            <a:picLocks noChangeAspect="1"/>
          </p:cNvPicPr>
          <p:nvPr/>
        </p:nvPicPr>
        <p:blipFill rotWithShape="1">
          <a:blip r:embed="rId3" cstate="print">
            <a:extLst>
              <a:ext uri="{28A0092B-C50C-407E-A947-70E740481C1C}">
                <a14:useLocalDpi xmlns:a14="http://schemas.microsoft.com/office/drawing/2010/main" val="0"/>
              </a:ext>
            </a:extLst>
          </a:blip>
          <a:srcRect l="23022" t="24436" r="23768" b="31896"/>
          <a:stretch/>
        </p:blipFill>
        <p:spPr>
          <a:xfrm>
            <a:off x="5181439" y="2060848"/>
            <a:ext cx="2223854" cy="1368816"/>
          </a:xfrm>
          <a:prstGeom prst="rect">
            <a:avLst/>
          </a:prstGeom>
        </p:spPr>
      </p:pic>
    </p:spTree>
    <p:extLst>
      <p:ext uri="{BB962C8B-B14F-4D97-AF65-F5344CB8AC3E}">
        <p14:creationId xmlns:p14="http://schemas.microsoft.com/office/powerpoint/2010/main" val="409015253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904" y="476672"/>
            <a:ext cx="3240000" cy="936104"/>
          </a:xfr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effectLst/>
          <a:scene3d>
            <a:camera prst="orthographicFront"/>
            <a:lightRig rig="threePt" dir="t"/>
          </a:scene3d>
          <a:sp3d>
            <a:bevelT/>
          </a:sp3d>
        </p:spPr>
        <p:txBody>
          <a:bodyPr>
            <a:normAutofit fontScale="90000"/>
          </a:bodyPr>
          <a:lstStyle/>
          <a:p>
            <a:r>
              <a:rPr lang="en-GB" sz="2800" dirty="0" smtClean="0"/>
              <a:t>Other circuit symbols</a:t>
            </a:r>
            <a:endParaRPr lang="en-GB" sz="2800" dirty="0"/>
          </a:p>
        </p:txBody>
      </p:sp>
      <p:sp>
        <p:nvSpPr>
          <p:cNvPr id="4" name="Text Placeholder 3"/>
          <p:cNvSpPr>
            <a:spLocks noGrp="1"/>
          </p:cNvSpPr>
          <p:nvPr>
            <p:ph type="body" sz="half" idx="2"/>
          </p:nvPr>
        </p:nvSpPr>
        <p:spPr>
          <a:xfrm>
            <a:off x="467904" y="1772816"/>
            <a:ext cx="3240000" cy="4536504"/>
          </a:xfrm>
          <a:ln>
            <a:solidFill>
              <a:schemeClr val="tx1"/>
            </a:solidFill>
          </a:ln>
        </p:spPr>
        <p:txBody>
          <a:bodyPr/>
          <a:lstStyle/>
          <a:p>
            <a:endParaRPr lang="en-GB" dirty="0"/>
          </a:p>
          <a:p>
            <a:endParaRPr lang="en-GB" dirty="0"/>
          </a:p>
        </p:txBody>
      </p:sp>
      <p:pic>
        <p:nvPicPr>
          <p:cNvPr id="6" name="Picture 5"/>
          <p:cNvPicPr>
            <a:picLocks noChangeAspect="1"/>
          </p:cNvPicPr>
          <p:nvPr/>
        </p:nvPicPr>
        <p:blipFill rotWithShape="1">
          <a:blip r:embed="rId2" cstate="print">
            <a:extLst>
              <a:ext uri="{28A0092B-C50C-407E-A947-70E740481C1C}">
                <a14:useLocalDpi xmlns:a14="http://schemas.microsoft.com/office/drawing/2010/main" val="0"/>
              </a:ext>
            </a:extLst>
          </a:blip>
          <a:srcRect l="20996" t="23848" r="17817" b="18482"/>
          <a:stretch/>
        </p:blipFill>
        <p:spPr>
          <a:xfrm>
            <a:off x="667929" y="3465004"/>
            <a:ext cx="1527807" cy="1440000"/>
          </a:xfrm>
          <a:prstGeom prst="rect">
            <a:avLst/>
          </a:prstGeom>
        </p:spPr>
      </p:pic>
      <p:pic>
        <p:nvPicPr>
          <p:cNvPr id="7" name="Picture 6"/>
          <p:cNvPicPr>
            <a:picLocks noChangeAspect="1"/>
          </p:cNvPicPr>
          <p:nvPr/>
        </p:nvPicPr>
        <p:blipFill rotWithShape="1">
          <a:blip r:embed="rId3" cstate="print">
            <a:extLst>
              <a:ext uri="{28A0092B-C50C-407E-A947-70E740481C1C}">
                <a14:useLocalDpi xmlns:a14="http://schemas.microsoft.com/office/drawing/2010/main" val="0"/>
              </a:ext>
            </a:extLst>
          </a:blip>
          <a:srcRect l="16394" t="22680" r="16089" b="20468"/>
          <a:stretch/>
        </p:blipFill>
        <p:spPr>
          <a:xfrm>
            <a:off x="611560" y="4761148"/>
            <a:ext cx="1638086" cy="1440000"/>
          </a:xfrm>
          <a:prstGeom prst="rect">
            <a:avLst/>
          </a:prstGeom>
        </p:spPr>
      </p:pic>
      <p:sp>
        <p:nvSpPr>
          <p:cNvPr id="8" name="TextBox 7"/>
          <p:cNvSpPr txBox="1"/>
          <p:nvPr/>
        </p:nvSpPr>
        <p:spPr>
          <a:xfrm>
            <a:off x="2429893" y="3964414"/>
            <a:ext cx="1278011" cy="369332"/>
          </a:xfrm>
          <a:prstGeom prst="rect">
            <a:avLst/>
          </a:prstGeom>
          <a:noFill/>
        </p:spPr>
        <p:txBody>
          <a:bodyPr wrap="square" rtlCol="0">
            <a:spAutoFit/>
          </a:bodyPr>
          <a:lstStyle/>
          <a:p>
            <a:r>
              <a:rPr lang="en-GB" dirty="0" smtClean="0"/>
              <a:t>Ammeter</a:t>
            </a:r>
            <a:endParaRPr lang="en-GB" dirty="0"/>
          </a:p>
        </p:txBody>
      </p:sp>
      <p:sp>
        <p:nvSpPr>
          <p:cNvPr id="10" name="TextBox 9"/>
          <p:cNvSpPr txBox="1"/>
          <p:nvPr/>
        </p:nvSpPr>
        <p:spPr>
          <a:xfrm>
            <a:off x="2418051" y="5327920"/>
            <a:ext cx="1278011" cy="369332"/>
          </a:xfrm>
          <a:prstGeom prst="rect">
            <a:avLst/>
          </a:prstGeom>
          <a:noFill/>
        </p:spPr>
        <p:txBody>
          <a:bodyPr wrap="square" rtlCol="0">
            <a:spAutoFit/>
          </a:bodyPr>
          <a:lstStyle/>
          <a:p>
            <a:r>
              <a:rPr lang="en-GB" dirty="0" smtClean="0"/>
              <a:t>Voltmeter</a:t>
            </a:r>
            <a:endParaRPr lang="en-GB" dirty="0"/>
          </a:p>
        </p:txBody>
      </p:sp>
      <p:pic>
        <p:nvPicPr>
          <p:cNvPr id="9" name="Picture 8"/>
          <p:cNvPicPr>
            <a:picLocks noChangeAspect="1"/>
          </p:cNvPicPr>
          <p:nvPr/>
        </p:nvPicPr>
        <p:blipFill rotWithShape="1">
          <a:blip r:embed="rId4" cstate="print">
            <a:extLst>
              <a:ext uri="{28A0092B-C50C-407E-A947-70E740481C1C}">
                <a14:useLocalDpi xmlns:a14="http://schemas.microsoft.com/office/drawing/2010/main" val="0"/>
              </a:ext>
            </a:extLst>
          </a:blip>
          <a:srcRect l="16982" t="24677" r="22310" b="20197"/>
          <a:stretch/>
        </p:blipFill>
        <p:spPr>
          <a:xfrm>
            <a:off x="4716016" y="3501008"/>
            <a:ext cx="1585811" cy="1440000"/>
          </a:xfrm>
          <a:prstGeom prst="rect">
            <a:avLst/>
          </a:prstGeom>
        </p:spPr>
      </p:pic>
      <p:pic>
        <p:nvPicPr>
          <p:cNvPr id="11" name="Picture 10"/>
          <p:cNvPicPr>
            <a:picLocks noChangeAspect="1"/>
          </p:cNvPicPr>
          <p:nvPr/>
        </p:nvPicPr>
        <p:blipFill rotWithShape="1">
          <a:blip r:embed="rId5" cstate="print">
            <a:extLst>
              <a:ext uri="{28A0092B-C50C-407E-A947-70E740481C1C}">
                <a14:useLocalDpi xmlns:a14="http://schemas.microsoft.com/office/drawing/2010/main" val="0"/>
              </a:ext>
            </a:extLst>
          </a:blip>
          <a:srcRect l="24657" t="18556" r="18821" b="18641"/>
          <a:stretch/>
        </p:blipFill>
        <p:spPr>
          <a:xfrm>
            <a:off x="5004048" y="4797152"/>
            <a:ext cx="1295998" cy="1440000"/>
          </a:xfrm>
          <a:prstGeom prst="rect">
            <a:avLst/>
          </a:prstGeom>
        </p:spPr>
      </p:pic>
      <p:pic>
        <p:nvPicPr>
          <p:cNvPr id="12" name="Picture 11"/>
          <p:cNvPicPr>
            <a:picLocks noChangeAspect="1"/>
          </p:cNvPicPr>
          <p:nvPr/>
        </p:nvPicPr>
        <p:blipFill rotWithShape="1">
          <a:blip r:embed="rId6" cstate="print">
            <a:extLst>
              <a:ext uri="{28A0092B-C50C-407E-A947-70E740481C1C}">
                <a14:useLocalDpi xmlns:a14="http://schemas.microsoft.com/office/drawing/2010/main" val="0"/>
              </a:ext>
            </a:extLst>
          </a:blip>
          <a:srcRect l="16982" t="20507" r="15331" b="15993"/>
          <a:stretch/>
        </p:blipFill>
        <p:spPr>
          <a:xfrm>
            <a:off x="4860032" y="1844824"/>
            <a:ext cx="1534949" cy="1440000"/>
          </a:xfrm>
          <a:prstGeom prst="rect">
            <a:avLst/>
          </a:prstGeom>
        </p:spPr>
      </p:pic>
      <p:pic>
        <p:nvPicPr>
          <p:cNvPr id="13" name="Picture 12"/>
          <p:cNvPicPr>
            <a:picLocks noChangeAspect="1"/>
          </p:cNvPicPr>
          <p:nvPr/>
        </p:nvPicPr>
        <p:blipFill rotWithShape="1">
          <a:blip r:embed="rId7" cstate="print">
            <a:extLst>
              <a:ext uri="{28A0092B-C50C-407E-A947-70E740481C1C}">
                <a14:useLocalDpi xmlns:a14="http://schemas.microsoft.com/office/drawing/2010/main" val="0"/>
              </a:ext>
            </a:extLst>
          </a:blip>
          <a:srcRect l="17882" t="15120" r="14601" b="18962"/>
          <a:stretch/>
        </p:blipFill>
        <p:spPr>
          <a:xfrm>
            <a:off x="793813" y="1844984"/>
            <a:ext cx="1474914" cy="1440000"/>
          </a:xfrm>
          <a:prstGeom prst="rect">
            <a:avLst/>
          </a:prstGeom>
        </p:spPr>
      </p:pic>
      <p:sp>
        <p:nvSpPr>
          <p:cNvPr id="15" name="TextBox 14"/>
          <p:cNvSpPr txBox="1"/>
          <p:nvPr/>
        </p:nvSpPr>
        <p:spPr>
          <a:xfrm>
            <a:off x="2429893" y="2411596"/>
            <a:ext cx="1278011" cy="369332"/>
          </a:xfrm>
          <a:prstGeom prst="rect">
            <a:avLst/>
          </a:prstGeom>
          <a:noFill/>
        </p:spPr>
        <p:txBody>
          <a:bodyPr wrap="square" rtlCol="0">
            <a:spAutoFit/>
          </a:bodyPr>
          <a:lstStyle/>
          <a:p>
            <a:r>
              <a:rPr lang="en-GB" dirty="0" smtClean="0"/>
              <a:t>Switch</a:t>
            </a:r>
            <a:endParaRPr lang="en-GB" dirty="0"/>
          </a:p>
        </p:txBody>
      </p:sp>
      <p:sp>
        <p:nvSpPr>
          <p:cNvPr id="16" name="Text Placeholder 3"/>
          <p:cNvSpPr txBox="1">
            <a:spLocks/>
          </p:cNvSpPr>
          <p:nvPr/>
        </p:nvSpPr>
        <p:spPr>
          <a:xfrm>
            <a:off x="4788384" y="1772816"/>
            <a:ext cx="3240000" cy="4536504"/>
          </a:xfrm>
          <a:prstGeom prst="rect">
            <a:avLst/>
          </a:prstGeom>
          <a:ln>
            <a:solidFill>
              <a:schemeClr val="tx1"/>
            </a:solidFill>
          </a:ln>
        </p:spPr>
        <p:txBody>
          <a:bodyPr vert="horz" lIns="91440" tIns="45720" rIns="91440" bIns="45720" rtlCol="0">
            <a:normAutofit/>
          </a:bodyPr>
          <a:lstStyle>
            <a:lvl1pPr marL="0" indent="0" algn="l" defTabSz="914400" rtl="0" eaLnBrk="1" latinLnBrk="0" hangingPunct="1">
              <a:spcBef>
                <a:spcPct val="20000"/>
              </a:spcBef>
              <a:buFont typeface="Arial" pitchFamily="34" charset="0"/>
              <a:buNone/>
              <a:defRPr sz="1400" kern="1200">
                <a:solidFill>
                  <a:schemeClr val="tx1"/>
                </a:solidFill>
                <a:latin typeface="+mn-lt"/>
                <a:ea typeface="+mn-ea"/>
                <a:cs typeface="+mn-cs"/>
              </a:defRPr>
            </a:lvl1pPr>
            <a:lvl2pPr marL="457200" indent="0" algn="l" defTabSz="914400" rtl="0" eaLnBrk="1" latinLnBrk="0" hangingPunct="1">
              <a:spcBef>
                <a:spcPct val="20000"/>
              </a:spcBef>
              <a:buFont typeface="Arial" pitchFamily="34" charset="0"/>
              <a:buNone/>
              <a:defRPr sz="1200" kern="1200">
                <a:solidFill>
                  <a:schemeClr val="tx1"/>
                </a:solidFill>
                <a:latin typeface="+mn-lt"/>
                <a:ea typeface="+mn-ea"/>
                <a:cs typeface="+mn-cs"/>
              </a:defRPr>
            </a:lvl2pPr>
            <a:lvl3pPr marL="914400" indent="0" algn="l" defTabSz="914400" rtl="0" eaLnBrk="1" latinLnBrk="0" hangingPunct="1">
              <a:spcBef>
                <a:spcPct val="20000"/>
              </a:spcBef>
              <a:buFont typeface="Arial" pitchFamily="34" charset="0"/>
              <a:buNone/>
              <a:defRPr sz="1000" kern="1200">
                <a:solidFill>
                  <a:schemeClr val="tx1"/>
                </a:solidFill>
                <a:latin typeface="+mn-lt"/>
                <a:ea typeface="+mn-ea"/>
                <a:cs typeface="+mn-cs"/>
              </a:defRPr>
            </a:lvl3pPr>
            <a:lvl4pPr marL="13716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4pPr>
            <a:lvl5pPr marL="18288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5pPr>
            <a:lvl6pPr marL="22860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6pPr>
            <a:lvl7pPr marL="27432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7pPr>
            <a:lvl8pPr marL="32004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8pPr>
            <a:lvl9pPr marL="36576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9pPr>
          </a:lstStyle>
          <a:p>
            <a:endParaRPr lang="en-GB" dirty="0" smtClean="0"/>
          </a:p>
          <a:p>
            <a:endParaRPr lang="en-GB" dirty="0"/>
          </a:p>
        </p:txBody>
      </p:sp>
      <p:sp>
        <p:nvSpPr>
          <p:cNvPr id="18" name="TextBox 17"/>
          <p:cNvSpPr txBox="1"/>
          <p:nvPr/>
        </p:nvSpPr>
        <p:spPr>
          <a:xfrm>
            <a:off x="6525238" y="5332486"/>
            <a:ext cx="1431138" cy="369332"/>
          </a:xfrm>
          <a:prstGeom prst="rect">
            <a:avLst/>
          </a:prstGeom>
          <a:noFill/>
        </p:spPr>
        <p:txBody>
          <a:bodyPr wrap="square" rtlCol="0">
            <a:spAutoFit/>
          </a:bodyPr>
          <a:lstStyle/>
          <a:p>
            <a:r>
              <a:rPr lang="en-GB" dirty="0" smtClean="0"/>
              <a:t>Microphone</a:t>
            </a:r>
            <a:endParaRPr lang="en-GB" dirty="0"/>
          </a:p>
        </p:txBody>
      </p:sp>
      <p:sp>
        <p:nvSpPr>
          <p:cNvPr id="19" name="TextBox 18"/>
          <p:cNvSpPr txBox="1"/>
          <p:nvPr/>
        </p:nvSpPr>
        <p:spPr>
          <a:xfrm>
            <a:off x="6525239" y="4000338"/>
            <a:ext cx="1431138" cy="369332"/>
          </a:xfrm>
          <a:prstGeom prst="rect">
            <a:avLst/>
          </a:prstGeom>
          <a:noFill/>
        </p:spPr>
        <p:txBody>
          <a:bodyPr wrap="square" rtlCol="0">
            <a:spAutoFit/>
          </a:bodyPr>
          <a:lstStyle/>
          <a:p>
            <a:r>
              <a:rPr lang="en-GB" dirty="0" smtClean="0"/>
              <a:t>Buzzer</a:t>
            </a:r>
            <a:endParaRPr lang="en-GB" dirty="0"/>
          </a:p>
        </p:txBody>
      </p:sp>
      <p:sp>
        <p:nvSpPr>
          <p:cNvPr id="20" name="TextBox 19"/>
          <p:cNvSpPr txBox="1"/>
          <p:nvPr/>
        </p:nvSpPr>
        <p:spPr>
          <a:xfrm>
            <a:off x="6525240" y="2226930"/>
            <a:ext cx="1413004" cy="369332"/>
          </a:xfrm>
          <a:prstGeom prst="rect">
            <a:avLst/>
          </a:prstGeom>
          <a:noFill/>
        </p:spPr>
        <p:txBody>
          <a:bodyPr wrap="square" rtlCol="0">
            <a:spAutoFit/>
          </a:bodyPr>
          <a:lstStyle/>
          <a:p>
            <a:r>
              <a:rPr lang="en-GB" dirty="0" smtClean="0"/>
              <a:t>Loudspeaker</a:t>
            </a:r>
            <a:endParaRPr lang="en-GB" dirty="0"/>
          </a:p>
        </p:txBody>
      </p:sp>
    </p:spTree>
    <p:extLst>
      <p:ext uri="{BB962C8B-B14F-4D97-AF65-F5344CB8AC3E}">
        <p14:creationId xmlns:p14="http://schemas.microsoft.com/office/powerpoint/2010/main" val="77328879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76672"/>
            <a:ext cx="3240000" cy="936104"/>
          </a:xfr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effectLst/>
          <a:scene3d>
            <a:camera prst="orthographicFront"/>
            <a:lightRig rig="threePt" dir="t"/>
          </a:scene3d>
          <a:sp3d>
            <a:bevelT/>
          </a:sp3d>
        </p:spPr>
        <p:txBody>
          <a:bodyPr/>
          <a:lstStyle/>
          <a:p>
            <a:r>
              <a:rPr lang="en-GB" sz="3600" dirty="0" smtClean="0"/>
              <a:t>Wires crossing</a:t>
            </a:r>
            <a:endParaRPr lang="en-GB" sz="3600" dirty="0"/>
          </a:p>
        </p:txBody>
      </p:sp>
      <p:sp>
        <p:nvSpPr>
          <p:cNvPr id="4" name="Text Placeholder 3"/>
          <p:cNvSpPr>
            <a:spLocks noGrp="1"/>
          </p:cNvSpPr>
          <p:nvPr>
            <p:ph type="body" sz="half" idx="2"/>
          </p:nvPr>
        </p:nvSpPr>
        <p:spPr>
          <a:xfrm>
            <a:off x="467904" y="1772816"/>
            <a:ext cx="3240000" cy="4536504"/>
          </a:xfrm>
          <a:ln>
            <a:solidFill>
              <a:schemeClr val="tx1"/>
            </a:solidFill>
          </a:ln>
        </p:spPr>
        <p:txBody>
          <a:bodyPr/>
          <a:lstStyle/>
          <a:p>
            <a:r>
              <a:rPr lang="en-GB" sz="3200" dirty="0" smtClean="0"/>
              <a:t>Circuit Symbol</a:t>
            </a:r>
          </a:p>
          <a:p>
            <a:endParaRPr lang="en-GB" dirty="0"/>
          </a:p>
          <a:p>
            <a:endParaRPr lang="en-GB" dirty="0" smtClean="0"/>
          </a:p>
          <a:p>
            <a:endParaRPr lang="en-GB" dirty="0"/>
          </a:p>
          <a:p>
            <a:endParaRPr lang="en-GB" dirty="0" smtClean="0"/>
          </a:p>
          <a:p>
            <a:endParaRPr lang="en-GB" dirty="0"/>
          </a:p>
          <a:p>
            <a:endParaRPr lang="en-GB" dirty="0" smtClean="0"/>
          </a:p>
          <a:p>
            <a:endParaRPr lang="en-GB" dirty="0"/>
          </a:p>
          <a:p>
            <a:endParaRPr lang="en-GB" dirty="0" smtClean="0"/>
          </a:p>
          <a:p>
            <a:endParaRPr lang="en-GB" dirty="0"/>
          </a:p>
          <a:p>
            <a:endParaRPr lang="en-GB" dirty="0" smtClean="0"/>
          </a:p>
          <a:p>
            <a:endParaRPr lang="en-GB" dirty="0"/>
          </a:p>
          <a:p>
            <a:endParaRPr lang="en-GB" dirty="0" smtClean="0"/>
          </a:p>
          <a:p>
            <a:endParaRPr lang="en-GB" dirty="0"/>
          </a:p>
          <a:p>
            <a:endParaRPr lang="en-GB" dirty="0" smtClean="0"/>
          </a:p>
          <a:p>
            <a:r>
              <a:rPr lang="en-GB" sz="2000" i="1" dirty="0" smtClean="0"/>
              <a:t>Wires crossing  no connection</a:t>
            </a:r>
            <a:endParaRPr lang="en-GB" sz="2000" i="1" dirty="0"/>
          </a:p>
        </p:txBody>
      </p:sp>
      <p:sp>
        <p:nvSpPr>
          <p:cNvPr id="8" name="Text Placeholder 3"/>
          <p:cNvSpPr>
            <a:spLocks noGrp="1"/>
          </p:cNvSpPr>
          <p:nvPr>
            <p:ph idx="1"/>
          </p:nvPr>
        </p:nvSpPr>
        <p:spPr>
          <a:xfrm>
            <a:off x="4644008" y="1772816"/>
            <a:ext cx="3240000" cy="4536000"/>
          </a:xfrm>
          <a:ln>
            <a:solidFill>
              <a:schemeClr val="tx1"/>
            </a:solidFill>
          </a:ln>
        </p:spPr>
        <p:txBody>
          <a:bodyPr>
            <a:normAutofit/>
          </a:bodyPr>
          <a:lstStyle/>
          <a:p>
            <a:pPr marL="0" indent="0">
              <a:buNone/>
            </a:pPr>
            <a:r>
              <a:rPr lang="en-GB" sz="3200" dirty="0" smtClean="0"/>
              <a:t>Circuit Symbol</a:t>
            </a:r>
          </a:p>
          <a:p>
            <a:pPr marL="0" indent="0">
              <a:buNone/>
            </a:pPr>
            <a:endParaRPr lang="en-GB" sz="1400" dirty="0" smtClean="0"/>
          </a:p>
          <a:p>
            <a:pPr marL="0" indent="0">
              <a:buNone/>
            </a:pPr>
            <a:endParaRPr lang="en-GB" sz="1400" dirty="0"/>
          </a:p>
          <a:p>
            <a:pPr marL="0" indent="0">
              <a:buNone/>
            </a:pPr>
            <a:endParaRPr lang="en-GB" sz="1400" dirty="0" smtClean="0"/>
          </a:p>
          <a:p>
            <a:pPr marL="0" indent="0">
              <a:buNone/>
            </a:pPr>
            <a:endParaRPr lang="en-GB" sz="1400" dirty="0"/>
          </a:p>
          <a:p>
            <a:pPr marL="0" indent="0">
              <a:buNone/>
            </a:pPr>
            <a:endParaRPr lang="en-GB" sz="1400" dirty="0" smtClean="0"/>
          </a:p>
          <a:p>
            <a:pPr marL="0" indent="0">
              <a:buNone/>
            </a:pPr>
            <a:endParaRPr lang="en-GB" sz="1400" dirty="0"/>
          </a:p>
          <a:p>
            <a:pPr marL="0" indent="0">
              <a:buNone/>
            </a:pPr>
            <a:endParaRPr lang="en-GB" sz="1400" dirty="0" smtClean="0"/>
          </a:p>
          <a:p>
            <a:pPr marL="0" indent="0">
              <a:buNone/>
            </a:pPr>
            <a:endParaRPr lang="en-GB" sz="1400" dirty="0"/>
          </a:p>
          <a:p>
            <a:pPr marL="0" indent="0">
              <a:buNone/>
            </a:pPr>
            <a:endParaRPr lang="en-GB" sz="1400" dirty="0" smtClean="0"/>
          </a:p>
          <a:p>
            <a:pPr marL="0" indent="0">
              <a:buNone/>
            </a:pPr>
            <a:endParaRPr lang="en-GB" sz="1400" dirty="0"/>
          </a:p>
          <a:p>
            <a:pPr marL="0" indent="0">
              <a:buNone/>
            </a:pPr>
            <a:endParaRPr lang="en-GB" sz="1400" dirty="0" smtClean="0"/>
          </a:p>
          <a:p>
            <a:pPr marL="0" indent="0">
              <a:buNone/>
            </a:pPr>
            <a:endParaRPr lang="en-GB" sz="1400" dirty="0"/>
          </a:p>
          <a:p>
            <a:pPr marL="0" indent="0">
              <a:buNone/>
            </a:pPr>
            <a:endParaRPr lang="en-GB" sz="1400" dirty="0" smtClean="0"/>
          </a:p>
          <a:p>
            <a:pPr marL="0" indent="0">
              <a:buNone/>
            </a:pPr>
            <a:endParaRPr lang="en-GB" sz="1400" dirty="0"/>
          </a:p>
          <a:p>
            <a:pPr marL="0" indent="0">
              <a:buNone/>
            </a:pPr>
            <a:r>
              <a:rPr lang="en-GB" sz="2000" i="1" dirty="0" smtClean="0"/>
              <a:t>Wires connected together</a:t>
            </a:r>
            <a:endParaRPr lang="en-GB" sz="2000" i="1" dirty="0"/>
          </a:p>
          <a:p>
            <a:endParaRPr lang="en-GB" dirty="0" smtClean="0"/>
          </a:p>
          <a:p>
            <a:endParaRPr lang="en-GB" dirty="0"/>
          </a:p>
          <a:p>
            <a:endParaRPr lang="en-GB" dirty="0" smtClean="0"/>
          </a:p>
          <a:p>
            <a:endParaRPr lang="en-GB" dirty="0"/>
          </a:p>
          <a:p>
            <a:pPr marL="0" indent="0">
              <a:buNone/>
            </a:pPr>
            <a:endParaRPr lang="en-GB" dirty="0" smtClean="0"/>
          </a:p>
          <a:p>
            <a:pPr marL="0" indent="0">
              <a:buNone/>
            </a:pPr>
            <a:endParaRPr lang="en-GB" dirty="0" smtClean="0"/>
          </a:p>
          <a:p>
            <a:pPr marL="0" indent="0">
              <a:buNone/>
            </a:pPr>
            <a:endParaRPr lang="en-GB" dirty="0"/>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55576" y="2819624"/>
            <a:ext cx="2664296" cy="2664296"/>
          </a:xfrm>
          <a:prstGeom prst="rect">
            <a:avLst/>
          </a:prstGeom>
        </p:spPr>
      </p:pic>
      <p:sp>
        <p:nvSpPr>
          <p:cNvPr id="10" name="Title 1"/>
          <p:cNvSpPr txBox="1">
            <a:spLocks/>
          </p:cNvSpPr>
          <p:nvPr/>
        </p:nvSpPr>
        <p:spPr>
          <a:xfrm>
            <a:off x="4644008" y="476672"/>
            <a:ext cx="3240000" cy="936104"/>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effectLst/>
          <a:scene3d>
            <a:camera prst="orthographicFront"/>
            <a:lightRig rig="threePt" dir="t"/>
          </a:scene3d>
          <a:sp3d>
            <a:bevelT/>
          </a:sp3d>
        </p:spPr>
        <p:txBody>
          <a:bodyPr vert="horz" lIns="91440" tIns="45720" rIns="91440" bIns="45720" rtlCol="0" anchor="b">
            <a:normAutofit/>
          </a:bodyPr>
          <a:lstStyle>
            <a:lvl1pPr algn="l" defTabSz="914400" rtl="0" eaLnBrk="1" latinLnBrk="0" hangingPunct="1">
              <a:spcBef>
                <a:spcPct val="0"/>
              </a:spcBef>
              <a:buNone/>
              <a:defRPr sz="2000" b="1" kern="1200">
                <a:solidFill>
                  <a:schemeClr val="tx1"/>
                </a:solidFill>
                <a:latin typeface="+mj-lt"/>
                <a:ea typeface="+mj-ea"/>
                <a:cs typeface="+mj-cs"/>
              </a:defRPr>
            </a:lvl1pPr>
          </a:lstStyle>
          <a:p>
            <a:r>
              <a:rPr lang="en-GB" sz="3600" dirty="0" smtClean="0"/>
              <a:t>Wire junction</a:t>
            </a:r>
            <a:endParaRPr lang="en-GB" sz="3600" dirty="0"/>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32040" y="2805515"/>
            <a:ext cx="2692514" cy="2692514"/>
          </a:xfrm>
          <a:prstGeom prst="rect">
            <a:avLst/>
          </a:prstGeom>
        </p:spPr>
      </p:pic>
    </p:spTree>
    <p:extLst>
      <p:ext uri="{BB962C8B-B14F-4D97-AF65-F5344CB8AC3E}">
        <p14:creationId xmlns:p14="http://schemas.microsoft.com/office/powerpoint/2010/main" val="303565468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76672"/>
            <a:ext cx="3240000" cy="936104"/>
          </a:xfr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effectLst/>
          <a:scene3d>
            <a:camera prst="orthographicFront"/>
            <a:lightRig rig="threePt" dir="t"/>
          </a:scene3d>
          <a:sp3d>
            <a:bevelT/>
          </a:sp3d>
        </p:spPr>
        <p:txBody>
          <a:bodyPr/>
          <a:lstStyle/>
          <a:p>
            <a:r>
              <a:rPr lang="en-GB" sz="3600" dirty="0" smtClean="0"/>
              <a:t>Battery</a:t>
            </a:r>
            <a:endParaRPr lang="en-GB" sz="3600" dirty="0"/>
          </a:p>
        </p:txBody>
      </p:sp>
      <p:sp>
        <p:nvSpPr>
          <p:cNvPr id="4" name="Text Placeholder 3"/>
          <p:cNvSpPr>
            <a:spLocks noGrp="1"/>
          </p:cNvSpPr>
          <p:nvPr>
            <p:ph type="body" sz="half" idx="2"/>
          </p:nvPr>
        </p:nvSpPr>
        <p:spPr>
          <a:xfrm>
            <a:off x="467904" y="1772816"/>
            <a:ext cx="3240000" cy="4536504"/>
          </a:xfrm>
          <a:ln>
            <a:solidFill>
              <a:schemeClr val="tx1"/>
            </a:solidFill>
          </a:ln>
        </p:spPr>
        <p:txBody>
          <a:bodyPr/>
          <a:lstStyle/>
          <a:p>
            <a:r>
              <a:rPr lang="en-GB" sz="3200" dirty="0" smtClean="0"/>
              <a:t>Circuit Symbol</a:t>
            </a:r>
          </a:p>
          <a:p>
            <a:endParaRPr lang="en-GB" dirty="0"/>
          </a:p>
          <a:p>
            <a:endParaRPr lang="en-GB" dirty="0"/>
          </a:p>
        </p:txBody>
      </p:sp>
      <p:pic>
        <p:nvPicPr>
          <p:cNvPr id="1026" name="Picture 2" descr="C:\Documents and Settings\christoforos.pambou\Local Settings\Temporary Internet Files\Content.IE5\TFCFUEDR\MC900434785[1].png"/>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5652120" y="1925280"/>
            <a:ext cx="1575728" cy="1575728"/>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7956" y="2348880"/>
            <a:ext cx="2841916" cy="2304256"/>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29480" y="3731357"/>
            <a:ext cx="2448271" cy="2448271"/>
          </a:xfrm>
          <a:prstGeom prst="rect">
            <a:avLst/>
          </a:prstGeom>
        </p:spPr>
      </p:pic>
      <p:pic>
        <p:nvPicPr>
          <p:cNvPr id="3" name="Picture 2" descr="C:\Users\christoforos.pambou\AppData\Local\Microsoft\Windows\Temporary Internet Files\Content.IE5\LPSTKHZI\MC900432598[1].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486286" y="4041206"/>
            <a:ext cx="1828572" cy="18285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4904371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76672"/>
            <a:ext cx="3240000" cy="936104"/>
          </a:xfr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effectLst/>
          <a:scene3d>
            <a:camera prst="orthographicFront"/>
            <a:lightRig rig="threePt" dir="t"/>
          </a:scene3d>
          <a:sp3d>
            <a:bevelT/>
          </a:sp3d>
        </p:spPr>
        <p:txBody>
          <a:bodyPr/>
          <a:lstStyle/>
          <a:p>
            <a:r>
              <a:rPr lang="en-GB" sz="3600" dirty="0" smtClean="0"/>
              <a:t>Bulb</a:t>
            </a:r>
            <a:endParaRPr lang="en-GB" sz="3600" dirty="0"/>
          </a:p>
        </p:txBody>
      </p:sp>
      <p:sp>
        <p:nvSpPr>
          <p:cNvPr id="4" name="Text Placeholder 3"/>
          <p:cNvSpPr>
            <a:spLocks noGrp="1"/>
          </p:cNvSpPr>
          <p:nvPr>
            <p:ph type="body" sz="half" idx="2"/>
          </p:nvPr>
        </p:nvSpPr>
        <p:spPr>
          <a:xfrm>
            <a:off x="467904" y="1772816"/>
            <a:ext cx="3240000" cy="4536504"/>
          </a:xfrm>
          <a:ln>
            <a:solidFill>
              <a:schemeClr val="tx1"/>
            </a:solidFill>
          </a:ln>
        </p:spPr>
        <p:txBody>
          <a:bodyPr/>
          <a:lstStyle/>
          <a:p>
            <a:r>
              <a:rPr lang="en-GB" sz="3200" dirty="0" smtClean="0"/>
              <a:t>Circuit Symbol</a:t>
            </a:r>
          </a:p>
          <a:p>
            <a:endParaRPr lang="en-GB" dirty="0"/>
          </a:p>
          <a:p>
            <a:endParaRPr lang="en-GB" dirty="0"/>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55576" y="2780928"/>
            <a:ext cx="2652886" cy="2652886"/>
          </a:xfrm>
          <a:prstGeom prst="rect">
            <a:avLst/>
          </a:prstGeom>
        </p:spPr>
      </p:pic>
      <p:sp>
        <p:nvSpPr>
          <p:cNvPr id="10" name="Litebulb"/>
          <p:cNvSpPr>
            <a:spLocks noEditPoints="1" noChangeArrowheads="1"/>
          </p:cNvSpPr>
          <p:nvPr/>
        </p:nvSpPr>
        <p:spPr bwMode="auto">
          <a:xfrm>
            <a:off x="5472101" y="2204863"/>
            <a:ext cx="1188131" cy="1395011"/>
          </a:xfrm>
          <a:custGeom>
            <a:avLst/>
            <a:gdLst>
              <a:gd name="T0" fmla="*/ 10800 w 21600"/>
              <a:gd name="T1" fmla="*/ 0 h 21600"/>
              <a:gd name="T2" fmla="*/ 21600 w 21600"/>
              <a:gd name="T3" fmla="*/ 7782 h 21600"/>
              <a:gd name="T4" fmla="*/ 0 w 21600"/>
              <a:gd name="T5" fmla="*/ 7782 h 21600"/>
              <a:gd name="T6" fmla="*/ 10800 w 21600"/>
              <a:gd name="T7" fmla="*/ 21600 h 21600"/>
              <a:gd name="T8" fmla="*/ 3556 w 21600"/>
              <a:gd name="T9" fmla="*/ 2188 h 21600"/>
              <a:gd name="T10" fmla="*/ 18277 w 21600"/>
              <a:gd name="T11" fmla="*/ 9282 h 21600"/>
            </a:gdLst>
            <a:ahLst/>
            <a:cxnLst>
              <a:cxn ang="0">
                <a:pos x="T0" y="T1"/>
              </a:cxn>
              <a:cxn ang="0">
                <a:pos x="T2" y="T3"/>
              </a:cxn>
              <a:cxn ang="0">
                <a:pos x="T4" y="T5"/>
              </a:cxn>
              <a:cxn ang="0">
                <a:pos x="T6" y="T7"/>
              </a:cxn>
            </a:cxnLst>
            <a:rect l="T8" t="T9" r="T10" b="T11"/>
            <a:pathLst>
              <a:path w="21600" h="21600" extrusionOk="0">
                <a:moveTo>
                  <a:pt x="10825" y="21723"/>
                </a:moveTo>
                <a:lnTo>
                  <a:pt x="11215" y="21723"/>
                </a:lnTo>
                <a:lnTo>
                  <a:pt x="11552" y="21688"/>
                </a:lnTo>
                <a:lnTo>
                  <a:pt x="11916" y="21617"/>
                </a:lnTo>
                <a:lnTo>
                  <a:pt x="12253" y="21547"/>
                </a:lnTo>
                <a:lnTo>
                  <a:pt x="12617" y="21441"/>
                </a:lnTo>
                <a:lnTo>
                  <a:pt x="12902" y="21317"/>
                </a:lnTo>
                <a:lnTo>
                  <a:pt x="13162" y="21176"/>
                </a:lnTo>
                <a:lnTo>
                  <a:pt x="13396" y="21000"/>
                </a:lnTo>
                <a:lnTo>
                  <a:pt x="13655" y="20841"/>
                </a:lnTo>
                <a:lnTo>
                  <a:pt x="13863" y="20629"/>
                </a:lnTo>
                <a:lnTo>
                  <a:pt x="14045" y="20435"/>
                </a:lnTo>
                <a:lnTo>
                  <a:pt x="14200" y="20223"/>
                </a:lnTo>
                <a:lnTo>
                  <a:pt x="14356" y="19994"/>
                </a:lnTo>
                <a:lnTo>
                  <a:pt x="14460" y="19747"/>
                </a:lnTo>
                <a:lnTo>
                  <a:pt x="14512" y="19482"/>
                </a:lnTo>
                <a:lnTo>
                  <a:pt x="14512" y="19235"/>
                </a:lnTo>
                <a:lnTo>
                  <a:pt x="14512" y="19147"/>
                </a:lnTo>
                <a:lnTo>
                  <a:pt x="14512" y="18900"/>
                </a:lnTo>
                <a:lnTo>
                  <a:pt x="14512" y="18529"/>
                </a:lnTo>
                <a:lnTo>
                  <a:pt x="14512" y="18052"/>
                </a:lnTo>
                <a:lnTo>
                  <a:pt x="14512" y="17505"/>
                </a:lnTo>
                <a:lnTo>
                  <a:pt x="14512" y="16976"/>
                </a:lnTo>
                <a:lnTo>
                  <a:pt x="14512" y="16464"/>
                </a:lnTo>
                <a:lnTo>
                  <a:pt x="14512" y="15952"/>
                </a:lnTo>
                <a:lnTo>
                  <a:pt x="14512" y="15758"/>
                </a:lnTo>
                <a:lnTo>
                  <a:pt x="14616" y="15547"/>
                </a:lnTo>
                <a:lnTo>
                  <a:pt x="14694" y="15352"/>
                </a:lnTo>
                <a:lnTo>
                  <a:pt x="14798" y="15141"/>
                </a:lnTo>
                <a:lnTo>
                  <a:pt x="15161" y="14735"/>
                </a:lnTo>
                <a:lnTo>
                  <a:pt x="15602" y="14329"/>
                </a:lnTo>
                <a:lnTo>
                  <a:pt x="16745" y="13552"/>
                </a:lnTo>
                <a:lnTo>
                  <a:pt x="18043" y="12670"/>
                </a:lnTo>
                <a:lnTo>
                  <a:pt x="18744" y="12194"/>
                </a:lnTo>
                <a:lnTo>
                  <a:pt x="19341" y="11647"/>
                </a:lnTo>
                <a:lnTo>
                  <a:pt x="19938" y="11099"/>
                </a:lnTo>
                <a:lnTo>
                  <a:pt x="20483" y="10464"/>
                </a:lnTo>
                <a:lnTo>
                  <a:pt x="20743" y="10164"/>
                </a:lnTo>
                <a:lnTo>
                  <a:pt x="20950" y="9794"/>
                </a:lnTo>
                <a:lnTo>
                  <a:pt x="21132" y="9441"/>
                </a:lnTo>
                <a:lnTo>
                  <a:pt x="21288" y="9035"/>
                </a:lnTo>
                <a:lnTo>
                  <a:pt x="21444" y="8664"/>
                </a:lnTo>
                <a:lnTo>
                  <a:pt x="21548" y="8223"/>
                </a:lnTo>
                <a:lnTo>
                  <a:pt x="21600" y="7782"/>
                </a:lnTo>
                <a:lnTo>
                  <a:pt x="21600" y="7341"/>
                </a:lnTo>
                <a:lnTo>
                  <a:pt x="21600" y="6935"/>
                </a:lnTo>
                <a:lnTo>
                  <a:pt x="21548" y="6564"/>
                </a:lnTo>
                <a:lnTo>
                  <a:pt x="21496" y="6229"/>
                </a:lnTo>
                <a:lnTo>
                  <a:pt x="21392" y="5858"/>
                </a:lnTo>
                <a:lnTo>
                  <a:pt x="21288" y="5523"/>
                </a:lnTo>
                <a:lnTo>
                  <a:pt x="21132" y="5135"/>
                </a:lnTo>
                <a:lnTo>
                  <a:pt x="20950" y="4800"/>
                </a:lnTo>
                <a:lnTo>
                  <a:pt x="20743" y="4464"/>
                </a:lnTo>
                <a:lnTo>
                  <a:pt x="20535" y="4164"/>
                </a:lnTo>
                <a:lnTo>
                  <a:pt x="20301" y="3847"/>
                </a:lnTo>
                <a:lnTo>
                  <a:pt x="20042" y="3547"/>
                </a:lnTo>
                <a:lnTo>
                  <a:pt x="19782" y="3247"/>
                </a:lnTo>
                <a:lnTo>
                  <a:pt x="19133" y="2664"/>
                </a:lnTo>
                <a:lnTo>
                  <a:pt x="18458" y="2152"/>
                </a:lnTo>
                <a:lnTo>
                  <a:pt x="17705" y="1694"/>
                </a:lnTo>
                <a:lnTo>
                  <a:pt x="16849" y="1252"/>
                </a:lnTo>
                <a:lnTo>
                  <a:pt x="16407" y="1076"/>
                </a:lnTo>
                <a:lnTo>
                  <a:pt x="15940" y="900"/>
                </a:lnTo>
                <a:lnTo>
                  <a:pt x="15499" y="741"/>
                </a:lnTo>
                <a:lnTo>
                  <a:pt x="15057" y="600"/>
                </a:lnTo>
                <a:lnTo>
                  <a:pt x="14564" y="458"/>
                </a:lnTo>
                <a:lnTo>
                  <a:pt x="14045" y="335"/>
                </a:lnTo>
                <a:lnTo>
                  <a:pt x="13500" y="229"/>
                </a:lnTo>
                <a:lnTo>
                  <a:pt x="13006" y="158"/>
                </a:lnTo>
                <a:lnTo>
                  <a:pt x="12461" y="88"/>
                </a:lnTo>
                <a:lnTo>
                  <a:pt x="11968" y="52"/>
                </a:lnTo>
                <a:lnTo>
                  <a:pt x="11423" y="17"/>
                </a:lnTo>
                <a:lnTo>
                  <a:pt x="10825" y="17"/>
                </a:lnTo>
                <a:lnTo>
                  <a:pt x="10254" y="17"/>
                </a:lnTo>
                <a:lnTo>
                  <a:pt x="9709" y="52"/>
                </a:lnTo>
                <a:lnTo>
                  <a:pt x="9216" y="88"/>
                </a:lnTo>
                <a:lnTo>
                  <a:pt x="8671" y="158"/>
                </a:lnTo>
                <a:lnTo>
                  <a:pt x="8177" y="229"/>
                </a:lnTo>
                <a:lnTo>
                  <a:pt x="7632" y="335"/>
                </a:lnTo>
                <a:lnTo>
                  <a:pt x="7113" y="458"/>
                </a:lnTo>
                <a:lnTo>
                  <a:pt x="6620" y="600"/>
                </a:lnTo>
                <a:lnTo>
                  <a:pt x="6178" y="741"/>
                </a:lnTo>
                <a:lnTo>
                  <a:pt x="5737" y="900"/>
                </a:lnTo>
                <a:lnTo>
                  <a:pt x="5270" y="1076"/>
                </a:lnTo>
                <a:lnTo>
                  <a:pt x="4828" y="1252"/>
                </a:lnTo>
                <a:lnTo>
                  <a:pt x="3972" y="1694"/>
                </a:lnTo>
                <a:lnTo>
                  <a:pt x="3219" y="2152"/>
                </a:lnTo>
                <a:lnTo>
                  <a:pt x="2544" y="2664"/>
                </a:lnTo>
                <a:lnTo>
                  <a:pt x="1895" y="3247"/>
                </a:lnTo>
                <a:lnTo>
                  <a:pt x="1635" y="3547"/>
                </a:lnTo>
                <a:lnTo>
                  <a:pt x="1375" y="3847"/>
                </a:lnTo>
                <a:lnTo>
                  <a:pt x="1142" y="4164"/>
                </a:lnTo>
                <a:lnTo>
                  <a:pt x="934" y="4464"/>
                </a:lnTo>
                <a:lnTo>
                  <a:pt x="726" y="4800"/>
                </a:lnTo>
                <a:lnTo>
                  <a:pt x="545" y="5135"/>
                </a:lnTo>
                <a:lnTo>
                  <a:pt x="389" y="5523"/>
                </a:lnTo>
                <a:lnTo>
                  <a:pt x="285" y="5858"/>
                </a:lnTo>
                <a:lnTo>
                  <a:pt x="181" y="6229"/>
                </a:lnTo>
                <a:lnTo>
                  <a:pt x="129" y="6564"/>
                </a:lnTo>
                <a:lnTo>
                  <a:pt x="77" y="6935"/>
                </a:lnTo>
                <a:lnTo>
                  <a:pt x="77" y="7341"/>
                </a:lnTo>
                <a:lnTo>
                  <a:pt x="77" y="7782"/>
                </a:lnTo>
                <a:lnTo>
                  <a:pt x="129" y="8223"/>
                </a:lnTo>
                <a:lnTo>
                  <a:pt x="233" y="8664"/>
                </a:lnTo>
                <a:lnTo>
                  <a:pt x="389" y="9035"/>
                </a:lnTo>
                <a:lnTo>
                  <a:pt x="545" y="9441"/>
                </a:lnTo>
                <a:lnTo>
                  <a:pt x="726" y="9794"/>
                </a:lnTo>
                <a:lnTo>
                  <a:pt x="934" y="10164"/>
                </a:lnTo>
                <a:lnTo>
                  <a:pt x="1194" y="10464"/>
                </a:lnTo>
                <a:lnTo>
                  <a:pt x="1739" y="11099"/>
                </a:lnTo>
                <a:lnTo>
                  <a:pt x="2336" y="11647"/>
                </a:lnTo>
                <a:lnTo>
                  <a:pt x="2933" y="12194"/>
                </a:lnTo>
                <a:lnTo>
                  <a:pt x="3634" y="12670"/>
                </a:lnTo>
                <a:lnTo>
                  <a:pt x="4932" y="13552"/>
                </a:lnTo>
                <a:lnTo>
                  <a:pt x="6075" y="14329"/>
                </a:lnTo>
                <a:lnTo>
                  <a:pt x="6516" y="14735"/>
                </a:lnTo>
                <a:lnTo>
                  <a:pt x="6879" y="15141"/>
                </a:lnTo>
                <a:lnTo>
                  <a:pt x="6983" y="15352"/>
                </a:lnTo>
                <a:lnTo>
                  <a:pt x="7061" y="15547"/>
                </a:lnTo>
                <a:lnTo>
                  <a:pt x="7165" y="15758"/>
                </a:lnTo>
                <a:lnTo>
                  <a:pt x="7165" y="15952"/>
                </a:lnTo>
                <a:lnTo>
                  <a:pt x="7165" y="16464"/>
                </a:lnTo>
                <a:lnTo>
                  <a:pt x="7165" y="16976"/>
                </a:lnTo>
                <a:lnTo>
                  <a:pt x="7165" y="17505"/>
                </a:lnTo>
                <a:lnTo>
                  <a:pt x="7165" y="18052"/>
                </a:lnTo>
                <a:lnTo>
                  <a:pt x="7165" y="18529"/>
                </a:lnTo>
                <a:lnTo>
                  <a:pt x="7165" y="18900"/>
                </a:lnTo>
                <a:lnTo>
                  <a:pt x="7165" y="19147"/>
                </a:lnTo>
                <a:lnTo>
                  <a:pt x="7165" y="19235"/>
                </a:lnTo>
                <a:lnTo>
                  <a:pt x="7165" y="19482"/>
                </a:lnTo>
                <a:lnTo>
                  <a:pt x="7217" y="19747"/>
                </a:lnTo>
                <a:lnTo>
                  <a:pt x="7321" y="19994"/>
                </a:lnTo>
                <a:lnTo>
                  <a:pt x="7476" y="20223"/>
                </a:lnTo>
                <a:lnTo>
                  <a:pt x="7632" y="20435"/>
                </a:lnTo>
                <a:lnTo>
                  <a:pt x="7814" y="20629"/>
                </a:lnTo>
                <a:lnTo>
                  <a:pt x="8022" y="20841"/>
                </a:lnTo>
                <a:lnTo>
                  <a:pt x="8281" y="21000"/>
                </a:lnTo>
                <a:lnTo>
                  <a:pt x="8515" y="21176"/>
                </a:lnTo>
                <a:lnTo>
                  <a:pt x="8775" y="21317"/>
                </a:lnTo>
                <a:lnTo>
                  <a:pt x="9060" y="21441"/>
                </a:lnTo>
                <a:lnTo>
                  <a:pt x="9424" y="21547"/>
                </a:lnTo>
                <a:lnTo>
                  <a:pt x="9761" y="21617"/>
                </a:lnTo>
                <a:lnTo>
                  <a:pt x="10125" y="21688"/>
                </a:lnTo>
                <a:lnTo>
                  <a:pt x="10462" y="21723"/>
                </a:lnTo>
                <a:lnTo>
                  <a:pt x="10825" y="21723"/>
                </a:lnTo>
                <a:close/>
              </a:path>
              <a:path w="21600" h="21600" extrusionOk="0">
                <a:moveTo>
                  <a:pt x="9242" y="14417"/>
                </a:moveTo>
                <a:lnTo>
                  <a:pt x="8541" y="12035"/>
                </a:lnTo>
                <a:lnTo>
                  <a:pt x="7295" y="10129"/>
                </a:lnTo>
                <a:lnTo>
                  <a:pt x="6905" y="9652"/>
                </a:lnTo>
                <a:lnTo>
                  <a:pt x="8541" y="10182"/>
                </a:lnTo>
                <a:lnTo>
                  <a:pt x="9787" y="9547"/>
                </a:lnTo>
                <a:lnTo>
                  <a:pt x="11189" y="10129"/>
                </a:lnTo>
                <a:lnTo>
                  <a:pt x="12279" y="9547"/>
                </a:lnTo>
                <a:lnTo>
                  <a:pt x="13370" y="10076"/>
                </a:lnTo>
                <a:lnTo>
                  <a:pt x="14850" y="9652"/>
                </a:lnTo>
                <a:lnTo>
                  <a:pt x="12902" y="12247"/>
                </a:lnTo>
                <a:lnTo>
                  <a:pt x="12357" y="14417"/>
                </a:lnTo>
                <a:moveTo>
                  <a:pt x="7191" y="15952"/>
                </a:moveTo>
                <a:lnTo>
                  <a:pt x="14512" y="15952"/>
                </a:lnTo>
                <a:lnTo>
                  <a:pt x="14512" y="17064"/>
                </a:lnTo>
                <a:lnTo>
                  <a:pt x="7191" y="17047"/>
                </a:lnTo>
                <a:lnTo>
                  <a:pt x="7191" y="18123"/>
                </a:lnTo>
                <a:lnTo>
                  <a:pt x="14512" y="18158"/>
                </a:lnTo>
                <a:lnTo>
                  <a:pt x="14538" y="19182"/>
                </a:lnTo>
                <a:lnTo>
                  <a:pt x="7217" y="19182"/>
                </a:lnTo>
              </a:path>
            </a:pathLst>
          </a:custGeom>
          <a:solidFill>
            <a:srgbClr val="FFFFCC"/>
          </a:solidFill>
          <a:ln w="57150">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GB" dirty="0"/>
          </a:p>
        </p:txBody>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187280" y="4140108"/>
            <a:ext cx="1905000" cy="1803400"/>
          </a:xfrm>
          <a:prstGeom prst="rect">
            <a:avLst/>
          </a:prstGeom>
        </p:spPr>
      </p:pic>
      <p:sp>
        <p:nvSpPr>
          <p:cNvPr id="12" name="TextBox 11"/>
          <p:cNvSpPr txBox="1"/>
          <p:nvPr/>
        </p:nvSpPr>
        <p:spPr>
          <a:xfrm>
            <a:off x="5472101" y="5852115"/>
            <a:ext cx="2340258" cy="400110"/>
          </a:xfrm>
          <a:prstGeom prst="rect">
            <a:avLst/>
          </a:prstGeom>
          <a:noFill/>
        </p:spPr>
        <p:txBody>
          <a:bodyPr wrap="square" rtlCol="0">
            <a:spAutoFit/>
          </a:bodyPr>
          <a:lstStyle/>
          <a:p>
            <a:r>
              <a:rPr lang="en-GB" sz="2000" dirty="0" smtClean="0"/>
              <a:t>Bulb holder</a:t>
            </a:r>
            <a:endParaRPr lang="en-GB" sz="2000" dirty="0"/>
          </a:p>
        </p:txBody>
      </p:sp>
    </p:spTree>
    <p:extLst>
      <p:ext uri="{BB962C8B-B14F-4D97-AF65-F5344CB8AC3E}">
        <p14:creationId xmlns:p14="http://schemas.microsoft.com/office/powerpoint/2010/main" val="263364897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457200" y="1883965"/>
            <a:ext cx="3008313" cy="4425355"/>
          </a:xfrm>
          <a:ln>
            <a:solidFill>
              <a:schemeClr val="tx1"/>
            </a:solidFill>
          </a:ln>
        </p:spPr>
        <p:txBody>
          <a:bodyPr>
            <a:normAutofit lnSpcReduction="10000"/>
          </a:bodyPr>
          <a:lstStyle/>
          <a:p>
            <a:endParaRPr lang="en-GB" sz="1800" dirty="0" smtClean="0"/>
          </a:p>
          <a:p>
            <a:r>
              <a:rPr lang="en-GB" sz="1800" dirty="0" smtClean="0"/>
              <a:t>Breadboards are used to construct and test circuits.</a:t>
            </a:r>
          </a:p>
          <a:p>
            <a:r>
              <a:rPr lang="en-GB" sz="1800" dirty="0" smtClean="0"/>
              <a:t>Wires and components are simply pushed into the holes to form a completed circuit and power can be applied.</a:t>
            </a:r>
          </a:p>
          <a:p>
            <a:endParaRPr lang="en-GB" sz="1800" dirty="0"/>
          </a:p>
          <a:p>
            <a:r>
              <a:rPr lang="en-GB" sz="1800" dirty="0" smtClean="0"/>
              <a:t>One of the main advantages of using a breadboard is that the components are not soldered and if they are positioned incorrectly they can be moved easily to a new position on the board.</a:t>
            </a:r>
            <a:endParaRPr lang="en-GB" sz="1800" dirty="0"/>
          </a:p>
        </p:txBody>
      </p:sp>
      <p:pic>
        <p:nvPicPr>
          <p:cNvPr id="13" name="Content Placeholder 12"/>
          <p:cNvPicPr>
            <a:picLocks noGrp="1" noChangeAspect="1"/>
          </p:cNvPicPr>
          <p:nvPr>
            <p:ph idx="1"/>
          </p:nvPr>
        </p:nvPicPr>
        <p:blipFill rotWithShape="1">
          <a:blip r:embed="rId2" cstate="print">
            <a:extLst>
              <a:ext uri="{28A0092B-C50C-407E-A947-70E740481C1C}">
                <a14:useLocalDpi xmlns:a14="http://schemas.microsoft.com/office/drawing/2010/main" val="0"/>
              </a:ext>
            </a:extLst>
          </a:blip>
          <a:srcRect t="3998"/>
          <a:stretch/>
        </p:blipFill>
        <p:spPr>
          <a:xfrm rot="16200000">
            <a:off x="5005297" y="-84777"/>
            <a:ext cx="2517781" cy="3960440"/>
          </a:xfrm>
        </p:spPr>
      </p:pic>
      <p:sp>
        <p:nvSpPr>
          <p:cNvPr id="12" name="Title 1"/>
          <p:cNvSpPr>
            <a:spLocks noGrp="1"/>
          </p:cNvSpPr>
          <p:nvPr>
            <p:ph type="title"/>
          </p:nvPr>
        </p:nvSpPr>
        <p:spP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effectLst/>
          <a:scene3d>
            <a:camera prst="orthographicFront"/>
            <a:lightRig rig="threePt" dir="t"/>
          </a:scene3d>
          <a:sp3d>
            <a:bevelT/>
          </a:sp3d>
        </p:spPr>
        <p:txBody>
          <a:bodyPr>
            <a:normAutofit/>
          </a:bodyPr>
          <a:lstStyle/>
          <a:p>
            <a:r>
              <a:rPr lang="en-GB" sz="2800" dirty="0"/>
              <a:t>B</a:t>
            </a:r>
            <a:r>
              <a:rPr lang="en-GB" sz="2800" dirty="0" smtClean="0"/>
              <a:t>readboard</a:t>
            </a:r>
            <a:endParaRPr lang="en-GB" sz="2800" dirty="0"/>
          </a:p>
        </p:txBody>
      </p:sp>
      <p:pic>
        <p:nvPicPr>
          <p:cNvPr id="14" name="Picture 13"/>
          <p:cNvPicPr>
            <a:picLocks noChangeAspect="1"/>
          </p:cNvPicPr>
          <p:nvPr/>
        </p:nvPicPr>
        <p:blipFill rotWithShape="1">
          <a:blip r:embed="rId3" cstate="print">
            <a:extLst>
              <a:ext uri="{28A0092B-C50C-407E-A947-70E740481C1C}">
                <a14:useLocalDpi xmlns:a14="http://schemas.microsoft.com/office/drawing/2010/main" val="0"/>
              </a:ext>
            </a:extLst>
          </a:blip>
          <a:srcRect t="6873"/>
          <a:stretch/>
        </p:blipFill>
        <p:spPr>
          <a:xfrm rot="16200000">
            <a:off x="4849040" y="3856953"/>
            <a:ext cx="2743200" cy="2031311"/>
          </a:xfrm>
          <a:prstGeom prst="rect">
            <a:avLst/>
          </a:prstGeom>
        </p:spPr>
      </p:pic>
    </p:spTree>
    <p:extLst>
      <p:ext uri="{BB962C8B-B14F-4D97-AF65-F5344CB8AC3E}">
        <p14:creationId xmlns:p14="http://schemas.microsoft.com/office/powerpoint/2010/main" val="226040474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1065</TotalTime>
  <Words>564</Words>
  <Application>Microsoft Office PowerPoint</Application>
  <PresentationFormat>On-screen Show (4:3)</PresentationFormat>
  <Paragraphs>255</Paragraphs>
  <Slides>16</Slides>
  <Notes>0</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Office Theme</vt:lpstr>
      <vt:lpstr>Resistor</vt:lpstr>
      <vt:lpstr>Capacitor</vt:lpstr>
      <vt:lpstr>Capacitors</vt:lpstr>
      <vt:lpstr>Light dependent resistor (LDR)</vt:lpstr>
      <vt:lpstr>Thermistor</vt:lpstr>
      <vt:lpstr>Diode</vt:lpstr>
      <vt:lpstr>Zener diode</vt:lpstr>
      <vt:lpstr>Light Emitting Diode (LED)</vt:lpstr>
      <vt:lpstr>Transistors</vt:lpstr>
      <vt:lpstr>Operational amplifier (Op Amp)</vt:lpstr>
      <vt:lpstr>555 timer IC</vt:lpstr>
      <vt:lpstr>Other circuit symbols</vt:lpstr>
      <vt:lpstr>Wires crossing</vt:lpstr>
      <vt:lpstr>Battery</vt:lpstr>
      <vt:lpstr>Bulb</vt:lpstr>
      <vt:lpstr>Breadboard</vt:lpstr>
    </vt:vector>
  </TitlesOfParts>
  <Company>City and Islington College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Christoforos Pambou</dc:creator>
  <cp:lastModifiedBy>Christoforos Pambou</cp:lastModifiedBy>
  <cp:revision>61</cp:revision>
  <dcterms:created xsi:type="dcterms:W3CDTF">2013-06-14T07:30:05Z</dcterms:created>
  <dcterms:modified xsi:type="dcterms:W3CDTF">2013-06-24T15:20:59Z</dcterms:modified>
</cp:coreProperties>
</file>